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0"/>
  </p:notesMasterIdLst>
  <p:handoutMasterIdLst>
    <p:handoutMasterId r:id="rId41"/>
  </p:handoutMasterIdLst>
  <p:sldIdLst>
    <p:sldId id="256" r:id="rId2"/>
    <p:sldId id="261" r:id="rId3"/>
    <p:sldId id="332" r:id="rId4"/>
    <p:sldId id="333" r:id="rId5"/>
    <p:sldId id="334" r:id="rId6"/>
    <p:sldId id="335" r:id="rId7"/>
    <p:sldId id="336" r:id="rId8"/>
    <p:sldId id="337" r:id="rId9"/>
    <p:sldId id="355" r:id="rId10"/>
    <p:sldId id="338" r:id="rId11"/>
    <p:sldId id="339" r:id="rId12"/>
    <p:sldId id="341" r:id="rId13"/>
    <p:sldId id="342" r:id="rId14"/>
    <p:sldId id="343" r:id="rId15"/>
    <p:sldId id="352" r:id="rId16"/>
    <p:sldId id="350" r:id="rId17"/>
    <p:sldId id="345" r:id="rId18"/>
    <p:sldId id="346" r:id="rId19"/>
    <p:sldId id="347" r:id="rId20"/>
    <p:sldId id="348" r:id="rId21"/>
    <p:sldId id="351" r:id="rId22"/>
    <p:sldId id="296" r:id="rId23"/>
    <p:sldId id="321" r:id="rId24"/>
    <p:sldId id="297" r:id="rId25"/>
    <p:sldId id="356" r:id="rId26"/>
    <p:sldId id="300" r:id="rId27"/>
    <p:sldId id="292" r:id="rId28"/>
    <p:sldId id="263" r:id="rId29"/>
    <p:sldId id="264" r:id="rId30"/>
    <p:sldId id="353" r:id="rId31"/>
    <p:sldId id="279" r:id="rId32"/>
    <p:sldId id="311" r:id="rId33"/>
    <p:sldId id="304" r:id="rId34"/>
    <p:sldId id="305" r:id="rId35"/>
    <p:sldId id="310" r:id="rId36"/>
    <p:sldId id="313" r:id="rId37"/>
    <p:sldId id="354" r:id="rId38"/>
    <p:sldId id="329" r:id="rId39"/>
  </p:sldIdLst>
  <p:sldSz cx="9144000" cy="6858000" type="screen4x3"/>
  <p:notesSz cx="6669088" cy="9872663"/>
  <p:defaultTextStyle>
    <a:defPPr>
      <a:defRPr lang="en-US"/>
    </a:defPPr>
    <a:lvl1pPr algn="l" rtl="0" fontAlgn="base">
      <a:spcBef>
        <a:spcPct val="0"/>
      </a:spcBef>
      <a:spcAft>
        <a:spcPct val="0"/>
      </a:spcAft>
      <a:defRPr sz="2800" kern="1200">
        <a:solidFill>
          <a:schemeClr val="tx1"/>
        </a:solidFill>
        <a:latin typeface="Century Schoolbook"/>
        <a:ea typeface="+mn-ea"/>
        <a:cs typeface="Arial" charset="0"/>
      </a:defRPr>
    </a:lvl1pPr>
    <a:lvl2pPr marL="457200" algn="l" rtl="0" fontAlgn="base">
      <a:spcBef>
        <a:spcPct val="0"/>
      </a:spcBef>
      <a:spcAft>
        <a:spcPct val="0"/>
      </a:spcAft>
      <a:defRPr sz="2800" kern="1200">
        <a:solidFill>
          <a:schemeClr val="tx1"/>
        </a:solidFill>
        <a:latin typeface="Century Schoolbook"/>
        <a:ea typeface="+mn-ea"/>
        <a:cs typeface="Arial" charset="0"/>
      </a:defRPr>
    </a:lvl2pPr>
    <a:lvl3pPr marL="914400" algn="l" rtl="0" fontAlgn="base">
      <a:spcBef>
        <a:spcPct val="0"/>
      </a:spcBef>
      <a:spcAft>
        <a:spcPct val="0"/>
      </a:spcAft>
      <a:defRPr sz="2800" kern="1200">
        <a:solidFill>
          <a:schemeClr val="tx1"/>
        </a:solidFill>
        <a:latin typeface="Century Schoolbook"/>
        <a:ea typeface="+mn-ea"/>
        <a:cs typeface="Arial" charset="0"/>
      </a:defRPr>
    </a:lvl3pPr>
    <a:lvl4pPr marL="1371600" algn="l" rtl="0" fontAlgn="base">
      <a:spcBef>
        <a:spcPct val="0"/>
      </a:spcBef>
      <a:spcAft>
        <a:spcPct val="0"/>
      </a:spcAft>
      <a:defRPr sz="2800" kern="1200">
        <a:solidFill>
          <a:schemeClr val="tx1"/>
        </a:solidFill>
        <a:latin typeface="Century Schoolbook"/>
        <a:ea typeface="+mn-ea"/>
        <a:cs typeface="Arial" charset="0"/>
      </a:defRPr>
    </a:lvl4pPr>
    <a:lvl5pPr marL="1828800" algn="l" rtl="0" fontAlgn="base">
      <a:spcBef>
        <a:spcPct val="0"/>
      </a:spcBef>
      <a:spcAft>
        <a:spcPct val="0"/>
      </a:spcAft>
      <a:defRPr sz="2800" kern="1200">
        <a:solidFill>
          <a:schemeClr val="tx1"/>
        </a:solidFill>
        <a:latin typeface="Century Schoolbook"/>
        <a:ea typeface="+mn-ea"/>
        <a:cs typeface="Arial" charset="0"/>
      </a:defRPr>
    </a:lvl5pPr>
    <a:lvl6pPr marL="2286000" algn="l" defTabSz="914400" rtl="0" eaLnBrk="1" latinLnBrk="0" hangingPunct="1">
      <a:defRPr sz="2800" kern="1200">
        <a:solidFill>
          <a:schemeClr val="tx1"/>
        </a:solidFill>
        <a:latin typeface="Century Schoolbook"/>
        <a:ea typeface="+mn-ea"/>
        <a:cs typeface="Arial" charset="0"/>
      </a:defRPr>
    </a:lvl6pPr>
    <a:lvl7pPr marL="2743200" algn="l" defTabSz="914400" rtl="0" eaLnBrk="1" latinLnBrk="0" hangingPunct="1">
      <a:defRPr sz="2800" kern="1200">
        <a:solidFill>
          <a:schemeClr val="tx1"/>
        </a:solidFill>
        <a:latin typeface="Century Schoolbook"/>
        <a:ea typeface="+mn-ea"/>
        <a:cs typeface="Arial" charset="0"/>
      </a:defRPr>
    </a:lvl7pPr>
    <a:lvl8pPr marL="3200400" algn="l" defTabSz="914400" rtl="0" eaLnBrk="1" latinLnBrk="0" hangingPunct="1">
      <a:defRPr sz="2800" kern="1200">
        <a:solidFill>
          <a:schemeClr val="tx1"/>
        </a:solidFill>
        <a:latin typeface="Century Schoolbook"/>
        <a:ea typeface="+mn-ea"/>
        <a:cs typeface="Arial" charset="0"/>
      </a:defRPr>
    </a:lvl8pPr>
    <a:lvl9pPr marL="3657600" algn="l" defTabSz="914400" rtl="0" eaLnBrk="1" latinLnBrk="0" hangingPunct="1">
      <a:defRPr sz="2800" kern="1200">
        <a:solidFill>
          <a:schemeClr val="tx1"/>
        </a:solidFill>
        <a:latin typeface="Century Schoolbook"/>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39" autoAdjust="0"/>
  </p:normalViewPr>
  <p:slideViewPr>
    <p:cSldViewPr>
      <p:cViewPr>
        <p:scale>
          <a:sx n="66" d="100"/>
          <a:sy n="66" d="100"/>
        </p:scale>
        <p:origin x="-169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99331" name="Rectangle 3"/>
          <p:cNvSpPr>
            <a:spLocks noGrp="1" noChangeArrowheads="1"/>
          </p:cNvSpPr>
          <p:nvPr>
            <p:ph type="dt" sz="quarter" idx="1"/>
          </p:nvPr>
        </p:nvSpPr>
        <p:spPr bwMode="auto">
          <a:xfrm>
            <a:off x="377825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67F58A79-F289-4905-82C8-6D18A03BCDFD}" type="datetimeFigureOut">
              <a:rPr lang="en-GB"/>
              <a:pPr>
                <a:defRPr/>
              </a:pPr>
              <a:t>17/07/2013</a:t>
            </a:fld>
            <a:endParaRPr lang="en-GB"/>
          </a:p>
        </p:txBody>
      </p:sp>
      <p:sp>
        <p:nvSpPr>
          <p:cNvPr id="99332" name="Rectangle 4"/>
          <p:cNvSpPr>
            <a:spLocks noGrp="1" noChangeArrowheads="1"/>
          </p:cNvSpPr>
          <p:nvPr>
            <p:ph type="ftr" sz="quarter" idx="2"/>
          </p:nvPr>
        </p:nvSpPr>
        <p:spPr bwMode="auto">
          <a:xfrm>
            <a:off x="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99333" name="Rectangle 5"/>
          <p:cNvSpPr>
            <a:spLocks noGrp="1" noChangeArrowheads="1"/>
          </p:cNvSpPr>
          <p:nvPr>
            <p:ph type="sldNum" sz="quarter" idx="3"/>
          </p:nvPr>
        </p:nvSpPr>
        <p:spPr bwMode="auto">
          <a:xfrm>
            <a:off x="377825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E78EFDE-F100-49BB-BF60-6D0A9F6D20C1}" type="slidenum">
              <a:rPr lang="en-GB"/>
              <a:pPr>
                <a:defRPr/>
              </a:pPr>
              <a:t>‹#›</a:t>
            </a:fld>
            <a:endParaRPr lang="en-GB"/>
          </a:p>
        </p:txBody>
      </p:sp>
    </p:spTree>
    <p:extLst>
      <p:ext uri="{BB962C8B-B14F-4D97-AF65-F5344CB8AC3E}">
        <p14:creationId xmlns:p14="http://schemas.microsoft.com/office/powerpoint/2010/main" val="1479220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3" name="Date Placeholder 2"/>
          <p:cNvSpPr>
            <a:spLocks noGrp="1"/>
          </p:cNvSpPr>
          <p:nvPr>
            <p:ph type="dt" idx="1"/>
          </p:nvPr>
        </p:nvSpPr>
        <p:spPr>
          <a:xfrm>
            <a:off x="3778250" y="0"/>
            <a:ext cx="2889250" cy="493713"/>
          </a:xfrm>
          <a:prstGeom prst="rect">
            <a:avLst/>
          </a:prstGeom>
        </p:spPr>
        <p:txBody>
          <a:bodyPr vert="horz" lIns="91440" tIns="45720" rIns="91440" bIns="45720" rtlCol="0"/>
          <a:lstStyle>
            <a:lvl1pPr algn="r" fontAlgn="auto">
              <a:lnSpc>
                <a:spcPct val="100000"/>
              </a:lnSpc>
              <a:spcBef>
                <a:spcPts val="0"/>
              </a:spcBef>
              <a:spcAft>
                <a:spcPts val="0"/>
              </a:spcAft>
              <a:buClrTx/>
              <a:buSzTx/>
              <a:buFontTx/>
              <a:buNone/>
              <a:defRPr sz="1200">
                <a:latin typeface="+mn-lt"/>
                <a:cs typeface="+mn-cs"/>
              </a:defRPr>
            </a:lvl1pPr>
          </a:lstStyle>
          <a:p>
            <a:pPr>
              <a:defRPr/>
            </a:pPr>
            <a:fld id="{3B09DCC5-8110-4B25-A925-CC33FC014AFF}" type="datetimeFigureOut">
              <a:rPr lang="en-US"/>
              <a:pPr>
                <a:defRPr/>
              </a:pPr>
              <a:t>7/17/2013</a:t>
            </a:fld>
            <a:endParaRPr lang="en-GB"/>
          </a:p>
        </p:txBody>
      </p:sp>
      <p:sp>
        <p:nvSpPr>
          <p:cNvPr id="4" name="Slide Image Placeholder 3"/>
          <p:cNvSpPr>
            <a:spLocks noGrp="1" noRot="1" noChangeAspect="1"/>
          </p:cNvSpPr>
          <p:nvPr>
            <p:ph type="sldImg" idx="2"/>
          </p:nvPr>
        </p:nvSpPr>
        <p:spPr>
          <a:xfrm>
            <a:off x="865188" y="739775"/>
            <a:ext cx="4938712" cy="37036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750" y="4689475"/>
            <a:ext cx="5335588"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7363"/>
            <a:ext cx="2889250" cy="493712"/>
          </a:xfrm>
          <a:prstGeom prst="rect">
            <a:avLst/>
          </a:prstGeom>
        </p:spPr>
        <p:txBody>
          <a:bodyPr vert="horz" lIns="91440" tIns="45720" rIns="91440" bIns="45720" rtlCol="0" anchor="b"/>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778250" y="9377363"/>
            <a:ext cx="2889250" cy="493712"/>
          </a:xfrm>
          <a:prstGeom prst="rect">
            <a:avLst/>
          </a:prstGeom>
        </p:spPr>
        <p:txBody>
          <a:bodyPr vert="horz" lIns="91440" tIns="45720" rIns="91440" bIns="45720" rtlCol="0" anchor="b"/>
          <a:lstStyle>
            <a:lvl1pPr algn="r" fontAlgn="auto">
              <a:lnSpc>
                <a:spcPct val="100000"/>
              </a:lnSpc>
              <a:spcBef>
                <a:spcPts val="0"/>
              </a:spcBef>
              <a:spcAft>
                <a:spcPts val="0"/>
              </a:spcAft>
              <a:buClrTx/>
              <a:buSzTx/>
              <a:buFontTx/>
              <a:buNone/>
              <a:defRPr sz="1200">
                <a:latin typeface="+mn-lt"/>
                <a:cs typeface="+mn-cs"/>
              </a:defRPr>
            </a:lvl1pPr>
          </a:lstStyle>
          <a:p>
            <a:pPr>
              <a:defRPr/>
            </a:pPr>
            <a:fld id="{E105ABF9-8EA2-402D-B9A9-3AA5FF2B9C87}" type="slidenum">
              <a:rPr lang="en-GB"/>
              <a:pPr>
                <a:defRPr/>
              </a:pPr>
              <a:t>‹#›</a:t>
            </a:fld>
            <a:endParaRPr lang="en-GB"/>
          </a:p>
        </p:txBody>
      </p:sp>
    </p:spTree>
    <p:extLst>
      <p:ext uri="{BB962C8B-B14F-4D97-AF65-F5344CB8AC3E}">
        <p14:creationId xmlns:p14="http://schemas.microsoft.com/office/powerpoint/2010/main" val="794463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60D5B8-BC87-4F94-9FC3-D2CD84882C38}" type="slidenum">
              <a:rPr lang="en-GB">
                <a:cs typeface="Arial" charset="0"/>
              </a:rPr>
              <a:pPr fontAlgn="base">
                <a:spcBef>
                  <a:spcPct val="0"/>
                </a:spcBef>
                <a:spcAft>
                  <a:spcPct val="0"/>
                </a:spcAft>
                <a:defRPr/>
              </a:pPr>
              <a:t>1</a:t>
            </a:fld>
            <a:endParaRPr lang="en-GB">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Mixed classroom approaches – traditonal PBL, discussions and debates, min-lectures, outside speakers, videos….</a:t>
            </a:r>
          </a:p>
          <a:p>
            <a:pPr eaLnBrk="1" hangingPunct="1">
              <a:spcBef>
                <a:spcPct val="0"/>
              </a:spcBef>
            </a:pPr>
            <a:endParaRPr lang="en-GB" smtClean="0"/>
          </a:p>
          <a:p>
            <a:pPr eaLnBrk="1" hangingPunct="1">
              <a:spcBef>
                <a:spcPct val="0"/>
              </a:spcBef>
            </a:pPr>
            <a:r>
              <a:rPr lang="en-GB" smtClean="0"/>
              <a:t>Assessments – reflective journals, workbooks, videos, presentations</a:t>
            </a:r>
          </a:p>
        </p:txBody>
      </p:sp>
      <p:sp>
        <p:nvSpPr>
          <p:cNvPr id="3072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D4369F16-41A6-4080-BCFD-BE565FC97C4B}" type="slidenum">
              <a:rPr lang="en-GB" sz="1200">
                <a:latin typeface="Calibri" pitchFamily="34" charset="0"/>
              </a:rPr>
              <a:pPr algn="r"/>
              <a:t>11</a:t>
            </a:fld>
            <a:endParaRPr lang="en-GB"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2771"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51E52A88-D1D5-49CF-B7BF-602A64C06FAA}" type="slidenum">
              <a:rPr lang="en-GB" sz="1200">
                <a:latin typeface="Calibri" pitchFamily="34" charset="0"/>
              </a:rPr>
              <a:pPr algn="r"/>
              <a:t>12</a:t>
            </a:fld>
            <a:endParaRPr lang="en-GB"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03E0715F-AC33-4473-B735-FF1CFFC9368A}" type="slidenum">
              <a:rPr lang="en-GB" sz="1200">
                <a:latin typeface="+mn-lt"/>
              </a:rPr>
              <a:pPr algn="r">
                <a:defRPr/>
              </a:pPr>
              <a:t>16</a:t>
            </a:fld>
            <a:endParaRPr lang="en-GB"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Aspirational statements</a:t>
            </a:r>
          </a:p>
          <a:p>
            <a:pPr eaLnBrk="1" hangingPunct="1">
              <a:spcBef>
                <a:spcPct val="0"/>
              </a:spcBef>
            </a:pPr>
            <a:endParaRPr lang="en-GB" smtClean="0"/>
          </a:p>
          <a:p>
            <a:pPr eaLnBrk="1" hangingPunct="1">
              <a:spcBef>
                <a:spcPct val="0"/>
              </a:spcBef>
            </a:pPr>
            <a:r>
              <a:rPr lang="en-GB" smtClean="0"/>
              <a:t>Many universities have begun to critically reexamine what is taught and learnt as part of a university education.  The reform agenda has been prompted by a range of rapidly accelerating global and national, social, economic, technological and policy changes, which are impacting on the fundamental roleand function of a university</a:t>
            </a:r>
          </a:p>
          <a:p>
            <a:pPr eaLnBrk="1" hangingPunct="1">
              <a:spcBef>
                <a:spcPct val="0"/>
              </a:spcBef>
            </a:pPr>
            <a:endParaRPr lang="en-GB" smtClean="0"/>
          </a:p>
          <a:p>
            <a:pPr eaLnBrk="1" hangingPunct="1">
              <a:spcBef>
                <a:spcPct val="0"/>
              </a:spcBef>
            </a:pPr>
            <a:r>
              <a:rPr lang="en-GB" smtClean="0"/>
              <a:t>An aspirational list of knowledge, skills, and vbalues which they will be able to live out in the wider world of work and their lioves</a:t>
            </a:r>
          </a:p>
          <a:p>
            <a:pPr eaLnBrk="1" hangingPunct="1">
              <a:spcBef>
                <a:spcPct val="0"/>
              </a:spcBef>
            </a:pPr>
            <a:endParaRPr lang="en-GB" smtClean="0"/>
          </a:p>
          <a:p>
            <a:pPr eaLnBrk="1" hangingPunct="1">
              <a:spcBef>
                <a:spcPct val="0"/>
              </a:spcBef>
            </a:pPr>
            <a:r>
              <a:rPr lang="en-GB" smtClean="0"/>
              <a:t>Despite the necessary narrowness of formal tertiary programme of study, there is also breadth to the experience of the university itself.</a:t>
            </a:r>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0BE6DF9A-3AF1-4902-BF9F-E56997BB7A3B}" type="slidenum">
              <a:rPr lang="en-GB" sz="1200">
                <a:latin typeface="+mn-lt"/>
              </a:rPr>
              <a:pPr algn="r">
                <a:defRPr/>
              </a:pPr>
              <a:t>17</a:t>
            </a:fld>
            <a:endParaRPr lang="en-GB" sz="120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It’s not just about recycling...</a:t>
            </a:r>
          </a:p>
          <a:p>
            <a:pPr eaLnBrk="1" hangingPunct="1">
              <a:spcBef>
                <a:spcPct val="0"/>
              </a:spcBef>
            </a:pPr>
            <a:endParaRPr lang="en-GB" smtClean="0"/>
          </a:p>
          <a:p>
            <a:pPr eaLnBrk="1" hangingPunct="1">
              <a:spcBef>
                <a:spcPct val="0"/>
              </a:spcBef>
            </a:pPr>
            <a:endParaRPr lang="en-GB" smtClean="0"/>
          </a:p>
          <a:p>
            <a:pPr eaLnBrk="1" hangingPunct="1">
              <a:spcBef>
                <a:spcPct val="0"/>
              </a:spcBef>
            </a:pPr>
            <a:r>
              <a:rPr lang="en-GB" smtClean="0"/>
              <a:t>Economic – highlights something not sustainable about our current economic systems</a:t>
            </a:r>
          </a:p>
        </p:txBody>
      </p:sp>
      <p:sp>
        <p:nvSpPr>
          <p:cNvPr id="2048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5589053D-7ECD-40EE-910B-185D01C63394}" type="slidenum">
              <a:rPr lang="en-US" sz="1200">
                <a:latin typeface="+mn-lt"/>
              </a:rPr>
              <a:pPr algn="r">
                <a:defRPr/>
              </a:pPr>
              <a:t>22</a:t>
            </a:fld>
            <a:endParaRPr lang="en-US" sz="120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900" smtClean="0"/>
              <a:t>Influential in linking the challenge of sustainability to education and learning. </a:t>
            </a:r>
            <a:r>
              <a:rPr lang="en-GB" sz="1100" smtClean="0"/>
              <a:t>ESD also known as Education for Sustainability (EfS)</a:t>
            </a:r>
            <a:r>
              <a:rPr lang="en-GB" smtClean="0"/>
              <a:t> </a:t>
            </a:r>
          </a:p>
          <a:p>
            <a:pPr eaLnBrk="1" hangingPunct="1">
              <a:spcBef>
                <a:spcPct val="0"/>
              </a:spcBef>
            </a:pPr>
            <a:r>
              <a:rPr lang="en-GB" smtClean="0"/>
              <a:t>Various definitions of SD source of considerable academic debate.</a:t>
            </a:r>
          </a:p>
          <a:p>
            <a:pPr eaLnBrk="1" hangingPunct="1">
              <a:spcBef>
                <a:spcPct val="0"/>
              </a:spcBef>
            </a:pPr>
            <a:r>
              <a:rPr lang="en-GB" smtClean="0"/>
              <a:t>UNESO framework  nurtures critical perspectives anbd supports decentred, locally meaningful and subject-specific development – strong global and international dimensions</a:t>
            </a:r>
          </a:p>
          <a:p>
            <a:pPr eaLnBrk="1" hangingPunct="1">
              <a:spcBef>
                <a:spcPct val="0"/>
              </a:spcBef>
            </a:pPr>
            <a:endParaRPr lang="en-GB" smtClean="0"/>
          </a:p>
          <a:p>
            <a:pPr eaLnBrk="1" hangingPunct="1">
              <a:spcBef>
                <a:spcPct val="0"/>
              </a:spcBef>
            </a:pPr>
            <a:r>
              <a:rPr lang="en-GB" smtClean="0"/>
              <a:t>Educational innovation for SD seen as essential since 1992 Earth Summit in Rio, importance of education restated at J’burg World Summit in 2002</a:t>
            </a:r>
          </a:p>
          <a:p>
            <a:pPr eaLnBrk="1" hangingPunct="1">
              <a:spcBef>
                <a:spcPct val="0"/>
              </a:spcBef>
            </a:pPr>
            <a:endParaRPr lang="en-GB" smtClean="0"/>
          </a:p>
          <a:p>
            <a:pPr eaLnBrk="1" hangingPunct="1">
              <a:spcBef>
                <a:spcPct val="0"/>
              </a:spcBef>
            </a:pPr>
            <a:r>
              <a:rPr lang="en-GB" smtClean="0"/>
              <a:t>Acceleration in support since 2005 – UNESCO</a:t>
            </a:r>
          </a:p>
          <a:p>
            <a:pPr eaLnBrk="1" hangingPunct="1">
              <a:spcBef>
                <a:spcPct val="0"/>
              </a:spcBef>
            </a:pPr>
            <a:endParaRPr lang="en-GB" smtClean="0"/>
          </a:p>
          <a:p>
            <a:pPr eaLnBrk="1" hangingPunct="1">
              <a:spcBef>
                <a:spcPct val="0"/>
              </a:spcBef>
            </a:pPr>
            <a:r>
              <a:rPr lang="en-GB" smtClean="0"/>
              <a:t>Formal and informal eductaion</a:t>
            </a:r>
          </a:p>
          <a:p>
            <a:pPr eaLnBrk="1" hangingPunct="1">
              <a:spcBef>
                <a:spcPct val="0"/>
              </a:spcBef>
            </a:pPr>
            <a:endParaRPr lang="en-GB" smtClean="0"/>
          </a:p>
          <a:p>
            <a:pPr eaLnBrk="1" hangingPunct="1">
              <a:spcBef>
                <a:spcPct val="0"/>
              </a:spcBef>
            </a:pPr>
            <a:r>
              <a:rPr lang="en-GB" smtClean="0"/>
              <a:t>Helping to make the world a better place</a:t>
            </a:r>
          </a:p>
        </p:txBody>
      </p:sp>
      <p:sp>
        <p:nvSpPr>
          <p:cNvPr id="2253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ACE0C585-4C77-4069-BB67-F97BE63FAAE6}" type="slidenum">
              <a:rPr lang="en-US" sz="1200">
                <a:latin typeface="+mn-lt"/>
              </a:rPr>
              <a:pPr algn="r">
                <a:defRPr/>
              </a:pPr>
              <a:t>24</a:t>
            </a:fld>
            <a:endParaRPr lang="en-US" sz="120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2005 HEFCE published a policy document entitled ‘SD in HE’ – outlining a vision where SD becomes a central part of HEFCE’s strategy for fuure development</a:t>
            </a:r>
          </a:p>
          <a:p>
            <a:pPr eaLnBrk="1" hangingPunct="1">
              <a:spcBef>
                <a:spcPct val="0"/>
              </a:spcBef>
            </a:pPr>
            <a:endParaRPr lang="en-GB" smtClean="0"/>
          </a:p>
          <a:p>
            <a:pPr eaLnBrk="1" hangingPunct="1">
              <a:spcBef>
                <a:spcPct val="0"/>
              </a:spcBef>
            </a:pPr>
            <a:r>
              <a:rPr lang="en-GB" smtClean="0"/>
              <a:t>Our HE systems have contributed to these unsustainable scenarios</a:t>
            </a:r>
          </a:p>
        </p:txBody>
      </p:sp>
      <p:sp>
        <p:nvSpPr>
          <p:cNvPr id="24579"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9114FE9B-4BD1-4832-9277-7A3A6B871D7C}" type="slidenum">
              <a:rPr lang="en-US" sz="1200">
                <a:latin typeface="+mn-lt"/>
              </a:rPr>
              <a:pPr algn="r">
                <a:defRPr/>
              </a:pPr>
              <a:t>25</a:t>
            </a:fld>
            <a:endParaRPr lang="en-US" sz="120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GB" sz="1000" smtClean="0"/>
              <a:t>They are the change agents</a:t>
            </a:r>
          </a:p>
          <a:p>
            <a:pPr eaLnBrk="1" hangingPunct="1">
              <a:lnSpc>
                <a:spcPct val="80000"/>
              </a:lnSpc>
            </a:pPr>
            <a:r>
              <a:rPr lang="en-GB" sz="1000" smtClean="0"/>
              <a:t>Graduates will be faced by very different conditions than those of a generation ago </a:t>
            </a:r>
          </a:p>
          <a:p>
            <a:pPr eaLnBrk="1" hangingPunct="1">
              <a:lnSpc>
                <a:spcPct val="90000"/>
              </a:lnSpc>
            </a:pPr>
            <a:r>
              <a:rPr lang="en-GB" sz="1000" smtClean="0"/>
              <a:t>Student demand is growing</a:t>
            </a:r>
          </a:p>
          <a:p>
            <a:pPr eaLnBrk="1" hangingPunct="1">
              <a:lnSpc>
                <a:spcPct val="90000"/>
              </a:lnSpc>
            </a:pPr>
            <a:r>
              <a:rPr lang="en-GB" sz="1000" smtClean="0"/>
              <a:t>Capabilities necessary to cope with conditions of uncertainty, complexity and rapid change</a:t>
            </a:r>
          </a:p>
          <a:p>
            <a:pPr eaLnBrk="1" hangingPunct="1">
              <a:lnSpc>
                <a:spcPct val="90000"/>
              </a:lnSpc>
            </a:pPr>
            <a:r>
              <a:rPr lang="en-GB" smtClean="0"/>
              <a:t>65% of respondents believe that sustainability skills should be delivered</a:t>
            </a:r>
          </a:p>
          <a:p>
            <a:pPr eaLnBrk="1" hangingPunct="1">
              <a:lnSpc>
                <a:spcPct val="90000"/>
              </a:lnSpc>
            </a:pPr>
            <a:r>
              <a:rPr lang="en-GB" smtClean="0"/>
              <a:t>throughout the curriculum rather than through a separate module;</a:t>
            </a:r>
          </a:p>
          <a:p>
            <a:pPr eaLnBrk="1" hangingPunct="1">
              <a:lnSpc>
                <a:spcPct val="90000"/>
              </a:lnSpc>
            </a:pPr>
            <a:endParaRPr lang="en-GB" smtClean="0"/>
          </a:p>
          <a:p>
            <a:pPr eaLnBrk="1" hangingPunct="1">
              <a:lnSpc>
                <a:spcPct val="90000"/>
              </a:lnSpc>
            </a:pPr>
            <a:r>
              <a:rPr lang="en-GB" smtClean="0">
                <a:latin typeface="Century Schoolbook"/>
              </a:rPr>
              <a:t>UK government’s vision for a new ‘green economy’</a:t>
            </a:r>
          </a:p>
          <a:p>
            <a:pPr marL="742950" lvl="1" indent="-285750" eaLnBrk="1" hangingPunct="1">
              <a:lnSpc>
                <a:spcPct val="90000"/>
              </a:lnSpc>
            </a:pPr>
            <a:r>
              <a:rPr lang="en-GB" sz="1100" smtClean="0">
                <a:latin typeface="Century Schoolbook"/>
              </a:rPr>
              <a:t>Technological development, different ways of living and working</a:t>
            </a:r>
          </a:p>
          <a:p>
            <a:pPr marL="742950" lvl="1" indent="-285750" eaLnBrk="1" hangingPunct="1">
              <a:lnSpc>
                <a:spcPct val="90000"/>
              </a:lnSpc>
            </a:pPr>
            <a:r>
              <a:rPr lang="en-GB" sz="1100" smtClean="0">
                <a:latin typeface="Century Schoolbook"/>
              </a:rPr>
              <a:t>New business opportunities and green jobs</a:t>
            </a:r>
          </a:p>
          <a:p>
            <a:pPr marL="742950" lvl="1" indent="-285750" eaLnBrk="1" hangingPunct="1">
              <a:lnSpc>
                <a:spcPct val="90000"/>
              </a:lnSpc>
            </a:pPr>
            <a:r>
              <a:rPr lang="en-GB" sz="1100" smtClean="0">
                <a:latin typeface="Century Schoolbook"/>
              </a:rPr>
              <a:t>New demands from the workforce</a:t>
            </a:r>
          </a:p>
          <a:p>
            <a:pPr eaLnBrk="1" hangingPunct="1">
              <a:lnSpc>
                <a:spcPct val="90000"/>
              </a:lnSpc>
            </a:pPr>
            <a:r>
              <a:rPr lang="en-GB" smtClean="0">
                <a:latin typeface="Century Schoolbook"/>
              </a:rPr>
              <a:t>M</a:t>
            </a:r>
            <a:endParaRPr lang="en-GB" smtClean="0"/>
          </a:p>
          <a:p>
            <a:pPr eaLnBrk="1" hangingPunct="1">
              <a:lnSpc>
                <a:spcPct val="90000"/>
              </a:lnSpc>
            </a:pPr>
            <a:endParaRPr lang="en-GB"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z="1400" smtClean="0">
                <a:latin typeface="Century Schoolbook"/>
              </a:rPr>
              <a:t>HEA policy ‘think tank’ exploring the links between national policy on the green economy and the emerging academic consideration of graduate attributes for the 21str century</a:t>
            </a:r>
          </a:p>
          <a:p>
            <a:endParaRPr lang="en-GB" smtClean="0"/>
          </a:p>
          <a:p>
            <a:pPr eaLnBrk="1" hangingPunct="1"/>
            <a:r>
              <a:rPr lang="en-GB" smtClean="0">
                <a:latin typeface="Century Schoolbook"/>
              </a:rPr>
              <a:t>United Nations Environment Programme discusses skills for the green economy and a need for managers to “develop the new perspectives, awareness and capacities required for ensuring a smooth transition” (OECD, 2010)</a:t>
            </a:r>
          </a:p>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Range of people in the audience – very different stages in their careers – so apologies to those for whom this is very much part of their day to day life, but hopefully useful to some if not all</a:t>
            </a:r>
          </a:p>
          <a:p>
            <a:pPr eaLnBrk="1" hangingPunct="1">
              <a:spcBef>
                <a:spcPct val="0"/>
              </a:spcBef>
            </a:pPr>
            <a:endParaRPr lang="en-GB" smtClean="0"/>
          </a:p>
          <a:p>
            <a:pPr eaLnBrk="1" hangingPunct="1">
              <a:spcBef>
                <a:spcPct val="0"/>
              </a:spcBef>
            </a:pPr>
            <a:r>
              <a:rPr lang="en-GB" smtClean="0"/>
              <a:t>Although our project centred around sustainability education, aware that works with other agendas that we’re all having to contend with.</a:t>
            </a:r>
          </a:p>
          <a:p>
            <a:pPr eaLnBrk="1" hangingPunct="1">
              <a:spcBef>
                <a:spcPct val="0"/>
              </a:spcBef>
            </a:pPr>
            <a:endParaRPr lang="en-GB" smtClean="0"/>
          </a:p>
          <a:p>
            <a:pPr eaLnBrk="1" hangingPunct="1">
              <a:spcBef>
                <a:spcPct val="0"/>
              </a:spcBef>
            </a:pPr>
            <a:r>
              <a:rPr lang="en-GB" smtClean="0"/>
              <a:t>Today’s workshop centred around graduate attributes – been a key driver in curriculum reforms in many institutions.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4FF4B9-D91D-40F2-9709-05191F6B4F7B}" type="slidenum">
              <a:rPr lang="en-GB">
                <a:cs typeface="Arial" charset="0"/>
              </a:rPr>
              <a:pPr fontAlgn="base">
                <a:spcBef>
                  <a:spcPct val="0"/>
                </a:spcBef>
                <a:spcAft>
                  <a:spcPct val="0"/>
                </a:spcAft>
                <a:defRPr/>
              </a:pPr>
              <a:t>2</a:t>
            </a:fld>
            <a:endParaRPr lang="en-GB">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22F93E-E1E8-4512-8A3D-4FF2BB1469A7}" type="slidenum">
              <a:rPr lang="en-GB">
                <a:cs typeface="Arial" charset="0"/>
              </a:rPr>
              <a:pPr fontAlgn="base">
                <a:spcBef>
                  <a:spcPct val="0"/>
                </a:spcBef>
                <a:spcAft>
                  <a:spcPct val="0"/>
                </a:spcAft>
                <a:defRPr/>
              </a:pPr>
              <a:t>28</a:t>
            </a:fld>
            <a:endParaRPr lang="en-GB">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Many educators</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19BE78-96A4-40D4-98F5-E66C1B45C56B}" type="slidenum">
              <a:rPr lang="en-GB">
                <a:cs typeface="Arial" charset="0"/>
              </a:rPr>
              <a:pPr fontAlgn="base">
                <a:spcBef>
                  <a:spcPct val="0"/>
                </a:spcBef>
                <a:spcAft>
                  <a:spcPct val="0"/>
                </a:spcAft>
                <a:defRPr/>
              </a:pPr>
              <a:t>29</a:t>
            </a:fld>
            <a:endParaRPr lang="en-GB">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PBL the ideal vehicle for the integration of subject knowledge with skills and comptencies and the development of graduate attributes</a:t>
            </a:r>
          </a:p>
          <a:p>
            <a:pPr eaLnBrk="1" hangingPunct="1">
              <a:spcBef>
                <a:spcPct val="0"/>
              </a:spcBef>
            </a:pPr>
            <a:endParaRPr lang="en-GB" smtClean="0"/>
          </a:p>
          <a:p>
            <a:pPr eaLnBrk="1" hangingPunct="1">
              <a:spcBef>
                <a:spcPct val="0"/>
              </a:spcBef>
            </a:pPr>
            <a:r>
              <a:rPr lang="en-GB" smtClean="0"/>
              <a:t>Grad attributes</a:t>
            </a:r>
          </a:p>
        </p:txBody>
      </p:sp>
      <p:sp>
        <p:nvSpPr>
          <p:cNvPr id="41987"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8B7CA63E-1750-4754-83CB-23F03D146658}" type="slidenum">
              <a:rPr lang="en-GB" sz="1200">
                <a:latin typeface="+mn-lt"/>
              </a:rPr>
              <a:pPr algn="r">
                <a:defRPr/>
              </a:pPr>
              <a:t>30</a:t>
            </a:fld>
            <a:endParaRPr lang="en-GB"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D9B282-2F07-47F4-B0B5-38EB21FD3259}" type="slidenum">
              <a:rPr lang="en-GB">
                <a:cs typeface="Arial" charset="0"/>
              </a:rPr>
              <a:pPr fontAlgn="base">
                <a:spcBef>
                  <a:spcPct val="0"/>
                </a:spcBef>
                <a:spcAft>
                  <a:spcPct val="0"/>
                </a:spcAft>
                <a:defRPr/>
              </a:pPr>
              <a:t>31</a:t>
            </a:fld>
            <a:endParaRPr lang="en-GB">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656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04C7DB69-CD05-48B2-BAFF-741E1E9AA336}" type="slidenum">
              <a:rPr lang="en-GB" sz="1200">
                <a:latin typeface="Calibri" pitchFamily="34" charset="0"/>
              </a:rPr>
              <a:pPr algn="r"/>
              <a:t>32</a:t>
            </a:fld>
            <a:endParaRPr lang="en-GB"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68611"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726E8E1-A329-4A16-B57B-731CEC12CC0D}" type="slidenum">
              <a:rPr lang="en-GB" sz="1200">
                <a:latin typeface="Calibri" pitchFamily="34" charset="0"/>
              </a:rPr>
              <a:pPr algn="r"/>
              <a:t>33</a:t>
            </a:fld>
            <a:endParaRPr lang="en-GB"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70659"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14B3418-02B7-44DE-8C1C-EA47A38D2369}" type="slidenum">
              <a:rPr lang="en-GB" sz="1200">
                <a:latin typeface="Calibri" pitchFamily="34" charset="0"/>
              </a:rPr>
              <a:pPr algn="r"/>
              <a:t>34</a:t>
            </a:fld>
            <a:endParaRPr lang="en-GB"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72707"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AC11740-4F36-4585-8134-107D3A34A10D}" type="slidenum">
              <a:rPr lang="en-GB" sz="1200">
                <a:latin typeface="Calibri" pitchFamily="34" charset="0"/>
              </a:rPr>
              <a:pPr algn="r"/>
              <a:t>35</a:t>
            </a:fld>
            <a:endParaRPr lang="en-GB"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Self-directed learning</a:t>
            </a:r>
          </a:p>
          <a:p>
            <a:pPr eaLnBrk="1" hangingPunct="1">
              <a:spcBef>
                <a:spcPct val="0"/>
              </a:spcBef>
            </a:pPr>
            <a:r>
              <a:rPr lang="en-GB" smtClean="0"/>
              <a:t>Determing what learning priorities are most important</a:t>
            </a:r>
          </a:p>
          <a:p>
            <a:pPr eaLnBrk="1" hangingPunct="1">
              <a:spcBef>
                <a:spcPct val="0"/>
              </a:spcBef>
            </a:pPr>
            <a:endParaRPr lang="en-GB" smtClean="0"/>
          </a:p>
          <a:p>
            <a:pPr eaLnBrk="1" hangingPunct="1">
              <a:spcBef>
                <a:spcPct val="0"/>
              </a:spcBef>
            </a:pPr>
            <a:r>
              <a:rPr lang="en-GB" smtClean="0"/>
              <a:t>Students define what they need to research</a:t>
            </a:r>
          </a:p>
          <a:p>
            <a:pPr eaLnBrk="1" hangingPunct="1">
              <a:spcBef>
                <a:spcPct val="0"/>
              </a:spcBef>
            </a:pPr>
            <a:endParaRPr lang="en-GB" smtClean="0"/>
          </a:p>
          <a:p>
            <a:pPr eaLnBrk="1" hangingPunct="1">
              <a:spcBef>
                <a:spcPct val="0"/>
              </a:spcBef>
            </a:pPr>
            <a:endParaRPr lang="en-GB" smtClean="0"/>
          </a:p>
          <a:p>
            <a:pPr eaLnBrk="1" hangingPunct="1">
              <a:spcBef>
                <a:spcPct val="0"/>
              </a:spcBef>
            </a:pPr>
            <a:endParaRPr lang="en-GB" smtClean="0"/>
          </a:p>
        </p:txBody>
      </p:sp>
      <p:sp>
        <p:nvSpPr>
          <p:cNvPr id="7475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2FF55C0-1136-4246-A0B1-76550F3C3D8F}" type="slidenum">
              <a:rPr lang="en-GB" sz="1200">
                <a:latin typeface="Calibri" pitchFamily="34" charset="0"/>
              </a:rPr>
              <a:pPr algn="r"/>
              <a:t>36</a:t>
            </a:fld>
            <a:endParaRPr lang="en-GB"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778250" y="9377363"/>
            <a:ext cx="2889250" cy="493712"/>
          </a:xfrm>
          <a:prstGeom prst="rect">
            <a:avLst/>
          </a:prstGeom>
          <a:noFill/>
          <a:ln>
            <a:miter lim="800000"/>
            <a:headEnd/>
            <a:tailEnd/>
          </a:ln>
        </p:spPr>
        <p:txBody>
          <a:bodyPr anchor="b"/>
          <a:lstStyle/>
          <a:p>
            <a:pPr algn="r">
              <a:defRPr/>
            </a:pPr>
            <a:fld id="{05A622AD-2FA2-44DD-A57A-D8F7E379A41D}" type="slidenum">
              <a:rPr lang="en-GB" sz="1200">
                <a:latin typeface="+mn-lt"/>
              </a:rPr>
              <a:pPr algn="r">
                <a:defRPr/>
              </a:pPr>
              <a:t>38</a:t>
            </a:fld>
            <a:endParaRPr lang="en-GB" sz="1200">
              <a:latin typeface="+mn-lt"/>
            </a:endParaRPr>
          </a:p>
        </p:txBody>
      </p:sp>
      <p:sp>
        <p:nvSpPr>
          <p:cNvPr id="77826" name="Rectangle 7"/>
          <p:cNvSpPr txBox="1">
            <a:spLocks noGrp="1" noChangeArrowheads="1"/>
          </p:cNvSpPr>
          <p:nvPr/>
        </p:nvSpPr>
        <p:spPr bwMode="auto">
          <a:xfrm>
            <a:off x="3779838" y="9378950"/>
            <a:ext cx="2889250" cy="493713"/>
          </a:xfrm>
          <a:prstGeom prst="rect">
            <a:avLst/>
          </a:prstGeom>
          <a:noFill/>
          <a:ln w="9525">
            <a:noFill/>
            <a:miter lim="800000"/>
            <a:headEnd/>
            <a:tailEnd/>
          </a:ln>
        </p:spPr>
        <p:txBody>
          <a:bodyPr anchor="b"/>
          <a:lstStyle/>
          <a:p>
            <a:pPr algn="r"/>
            <a:fld id="{A7D2C2A6-17CE-4283-8239-D72E1D2F9C11}" type="slidenum">
              <a:rPr lang="en-US" sz="1200">
                <a:latin typeface="Times New Roman" pitchFamily="18" charset="0"/>
              </a:rPr>
              <a:pPr algn="r"/>
              <a:t>38</a:t>
            </a:fld>
            <a:endParaRPr lang="en-US" sz="1200">
              <a:latin typeface="Times New Roman" pitchFamily="18"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xfrm>
            <a:off x="889000" y="4689475"/>
            <a:ext cx="4891088" cy="4443413"/>
          </a:xfrm>
          <a:noFill/>
        </p:spPr>
        <p:txBody>
          <a:bodyPr wrap="square" numCol="1" anchor="t" anchorCtr="0" compatLnSpc="1">
            <a:prstTxWarp prst="textNoShape">
              <a:avLst/>
            </a:prstTxWarp>
          </a:bodyPr>
          <a:lstStyle/>
          <a:p>
            <a:pPr eaLnBrk="1" hangingPunct="1">
              <a:spcBef>
                <a:spcPct val="0"/>
              </a:spcBef>
            </a:pPr>
            <a:r>
              <a:rPr lang="en-GB" smtClean="0"/>
              <a:t>Thanks you and keep up the good work!</a:t>
            </a:r>
            <a:endParaRPr lang="en-US" smtClean="0"/>
          </a:p>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81156345-C73D-4C57-85B2-EAB089081B1A}" type="slidenum">
              <a:rPr lang="en-GB" sz="1200">
                <a:latin typeface="+mn-lt"/>
              </a:rPr>
              <a:pPr algn="r">
                <a:defRPr/>
              </a:pPr>
              <a:t>3</a:t>
            </a:fld>
            <a:endParaRPr lang="en-GB"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E78D960B-30F1-40F4-B615-9E8B7C22EDCF}" type="slidenum">
              <a:rPr lang="en-GB" sz="1200">
                <a:latin typeface="+mn-lt"/>
              </a:rPr>
              <a:pPr algn="r">
                <a:defRPr/>
              </a:pPr>
              <a:t>4</a:t>
            </a:fld>
            <a:endParaRPr lang="en-GB"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9459"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428D8115-44AD-491D-BFD3-18C4A12FBA45}" type="slidenum">
              <a:rPr lang="en-GB" sz="1200">
                <a:latin typeface="Calibri" pitchFamily="34" charset="0"/>
              </a:rPr>
              <a:pPr algn="r"/>
              <a:t>5</a:t>
            </a:fld>
            <a:endParaRPr lang="en-GB"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1507"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1667755F-4B09-4AD9-81C5-BEBCE68472C8}" type="slidenum">
              <a:rPr lang="en-GB" sz="1200">
                <a:latin typeface="Calibri" pitchFamily="34" charset="0"/>
              </a:rPr>
              <a:pPr algn="r"/>
              <a:t>6</a:t>
            </a:fld>
            <a:endParaRPr lang="en-GB"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Content of module focused around problem scenarios</a:t>
            </a:r>
          </a:p>
        </p:txBody>
      </p:sp>
      <p:sp>
        <p:nvSpPr>
          <p:cNvPr id="2355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15D81D6-D77A-47AE-90EF-3F43C32F5AE4}" type="slidenum">
              <a:rPr lang="en-GB" sz="1200">
                <a:latin typeface="Calibri" pitchFamily="34" charset="0"/>
              </a:rPr>
              <a:pPr algn="r"/>
              <a:t>7</a:t>
            </a:fld>
            <a:endParaRPr lang="en-GB"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560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BC9C24C5-A5D0-48D6-AB50-98B364D1763E}" type="slidenum">
              <a:rPr lang="en-GB" sz="1200">
                <a:latin typeface="Calibri" pitchFamily="34" charset="0"/>
              </a:rPr>
              <a:pPr algn="r"/>
              <a:t>8</a:t>
            </a:fld>
            <a:endParaRPr lang="en-GB"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A86F13BF-1C04-4568-9D03-B7B10086984E}" type="slidenum">
              <a:rPr lang="en-GB" sz="1200">
                <a:latin typeface="Calibri" pitchFamily="34" charset="0"/>
              </a:rPr>
              <a:pPr algn="r"/>
              <a:t>10</a:t>
            </a:fld>
            <a:endParaRPr lang="en-GB"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5" name="Straight Connector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Oval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Oval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Oval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CEAD3878-9DF6-48D9-A67F-9B07E8F7401F}" type="datetimeFigureOut">
              <a:rPr lang="en-US"/>
              <a:pPr>
                <a:defRPr/>
              </a:pPr>
              <a:t>7/17/2013</a:t>
            </a:fld>
            <a:endParaRPr lang="en-GB"/>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GB"/>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9D967426-CBB6-4B4E-9692-2E94B723D15D}"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5"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pPr>
              <a:defRPr/>
            </a:pPr>
            <a:fld id="{12D081BA-0A6C-4680-8A3F-6CFB56C55CB3}" type="datetimeFigureOut">
              <a:rPr lang="en-US"/>
              <a:pPr>
                <a:defRPr/>
              </a:pPr>
              <a:t>7/17/2013</a:t>
            </a:fld>
            <a:endParaRPr lang="en-GB"/>
          </a:p>
        </p:txBody>
      </p:sp>
      <p:sp>
        <p:nvSpPr>
          <p:cNvPr id="12" name="Slide Number Placeholder 8"/>
          <p:cNvSpPr>
            <a:spLocks noGrp="1"/>
          </p:cNvSpPr>
          <p:nvPr>
            <p:ph type="sldNum" sz="quarter" idx="11"/>
          </p:nvPr>
        </p:nvSpPr>
        <p:spPr/>
        <p:txBody>
          <a:bodyPr/>
          <a:lstStyle>
            <a:lvl1pPr>
              <a:defRPr/>
            </a:lvl1pPr>
          </a:lstStyle>
          <a:p>
            <a:pPr>
              <a:defRPr/>
            </a:pPr>
            <a:fld id="{C4F7307C-E968-4561-9BAA-9F7D8DCE7AA3}" type="slidenum">
              <a:rPr lang="en-GB"/>
              <a:pPr>
                <a:defRPr/>
              </a:pPr>
              <a:t>‹#›</a:t>
            </a:fld>
            <a:endParaRPr lang="en-GB"/>
          </a:p>
        </p:txBody>
      </p:sp>
      <p:sp>
        <p:nvSpPr>
          <p:cNvPr id="13"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Straight Connector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Straight Connector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65977759-0CB5-4A25-A374-DCAA58204BCA}" type="datetimeFigureOut">
              <a:rPr lang="en-US"/>
              <a:pPr>
                <a:defRPr/>
              </a:pPr>
              <a:t>7/17/2013</a:t>
            </a:fld>
            <a:endParaRPr lang="en-GB"/>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GB"/>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09AA7725-83D9-4D90-9CE6-9CF14EA8B772}"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4"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5"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Date Placeholder 5"/>
          <p:cNvSpPr>
            <a:spLocks noGrp="1"/>
          </p:cNvSpPr>
          <p:nvPr>
            <p:ph type="dt" sz="half" idx="10"/>
          </p:nvPr>
        </p:nvSpPr>
        <p:spPr/>
        <p:txBody>
          <a:bodyPr/>
          <a:lstStyle>
            <a:lvl1pPr>
              <a:defRPr/>
            </a:lvl1pPr>
          </a:lstStyle>
          <a:p>
            <a:pPr>
              <a:defRPr/>
            </a:pPr>
            <a:fld id="{26249A54-C78C-40A9-BB88-D1D27AB117C8}" type="datetimeFigureOut">
              <a:rPr lang="en-US"/>
              <a:pPr>
                <a:defRPr/>
              </a:pPr>
              <a:t>7/17/2013</a:t>
            </a:fld>
            <a:endParaRPr lang="en-GB"/>
          </a:p>
        </p:txBody>
      </p:sp>
      <p:sp>
        <p:nvSpPr>
          <p:cNvPr id="10" name="Slide Number Placeholder 6"/>
          <p:cNvSpPr>
            <a:spLocks noGrp="1"/>
          </p:cNvSpPr>
          <p:nvPr>
            <p:ph type="sldNum" sz="quarter" idx="11"/>
          </p:nvPr>
        </p:nvSpPr>
        <p:spPr/>
        <p:txBody>
          <a:bodyPr/>
          <a:lstStyle>
            <a:lvl1pPr>
              <a:defRPr/>
            </a:lvl1pPr>
          </a:lstStyle>
          <a:p>
            <a:pPr>
              <a:defRPr/>
            </a:pPr>
            <a:fld id="{CDC213F1-20C9-40C9-81F3-DBD977FDF21B}" type="slidenum">
              <a:rPr lang="en-GB"/>
              <a:pPr>
                <a:defRPr/>
              </a:pPr>
              <a:t>‹#›</a:t>
            </a:fld>
            <a:endParaRPr lang="en-GB"/>
          </a:p>
        </p:txBody>
      </p:sp>
      <p:sp>
        <p:nvSpPr>
          <p:cNvPr id="11" name="Footer Placeholder 7"/>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6"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7" name="Straight Connector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8"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Oval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a:lstStyle>
            <a:lvl1pPr>
              <a:defRPr/>
            </a:lvl1pPr>
          </a:lstStyle>
          <a:p>
            <a:pPr>
              <a:defRPr/>
            </a:pPr>
            <a:fld id="{9F975810-3B33-4929-AB3A-A63611CD7296}" type="datetimeFigureOut">
              <a:rPr lang="en-US"/>
              <a:pPr>
                <a:defRPr/>
              </a:pPr>
              <a:t>7/17/2013</a:t>
            </a:fld>
            <a:endParaRPr lang="en-GB"/>
          </a:p>
        </p:txBody>
      </p:sp>
      <p:sp>
        <p:nvSpPr>
          <p:cNvPr id="13" name="Slide Number Placeholder 21"/>
          <p:cNvSpPr>
            <a:spLocks noGrp="1"/>
          </p:cNvSpPr>
          <p:nvPr>
            <p:ph type="sldNum" sz="quarter" idx="11"/>
          </p:nvPr>
        </p:nvSpPr>
        <p:spPr/>
        <p:txBody>
          <a:bodyPr/>
          <a:lstStyle>
            <a:lvl1pPr>
              <a:defRPr/>
            </a:lvl1pPr>
          </a:lstStyle>
          <a:p>
            <a:pPr>
              <a:defRPr/>
            </a:pPr>
            <a:fld id="{1E3239E9-FC51-4F73-B3C1-79829A022D36}" type="slidenum">
              <a:rPr lang="en-GB"/>
              <a:pPr>
                <a:defRPr/>
              </a:pPr>
              <a:t>‹#›</a:t>
            </a:fld>
            <a:endParaRPr lang="en-GB"/>
          </a:p>
        </p:txBody>
      </p:sp>
      <p:sp>
        <p:nvSpPr>
          <p:cNvPr id="14" name="Footer Placeholder 22"/>
          <p:cNvSpPr>
            <a:spLocks noGrp="1"/>
          </p:cNvSpPr>
          <p:nvPr>
            <p:ph type="ftr" sz="quarter" idx="12"/>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Oval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11" name="Straight Connector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a:lstStyle>
            <a:lvl1pPr>
              <a:defRPr/>
            </a:lvl1pPr>
          </a:lstStyle>
          <a:p>
            <a:pPr>
              <a:defRPr/>
            </a:pPr>
            <a:fld id="{C4988F8A-5A1F-4E07-A6B8-9EF37BAD472A}" type="datetimeFigureOut">
              <a:rPr lang="en-US"/>
              <a:pPr>
                <a:defRPr/>
              </a:pPr>
              <a:t>7/17/2013</a:t>
            </a:fld>
            <a:endParaRPr lang="en-GB"/>
          </a:p>
        </p:txBody>
      </p:sp>
      <p:sp>
        <p:nvSpPr>
          <p:cNvPr id="13" name="Slide Number Placeholder 17"/>
          <p:cNvSpPr>
            <a:spLocks noGrp="1"/>
          </p:cNvSpPr>
          <p:nvPr>
            <p:ph type="sldNum" sz="quarter" idx="11"/>
          </p:nvPr>
        </p:nvSpPr>
        <p:spPr/>
        <p:txBody>
          <a:bodyPr/>
          <a:lstStyle>
            <a:lvl1pPr>
              <a:defRPr/>
            </a:lvl1pPr>
          </a:lstStyle>
          <a:p>
            <a:pPr>
              <a:defRPr/>
            </a:pPr>
            <a:fld id="{61B205F5-9321-4A33-85D3-C5F9B1737250}" type="slidenum">
              <a:rPr lang="en-GB"/>
              <a:pPr>
                <a:defRPr/>
              </a:pPr>
              <a:t>‹#›</a:t>
            </a:fld>
            <a:endParaRPr lang="en-GB"/>
          </a:p>
        </p:txBody>
      </p:sp>
      <p:sp>
        <p:nvSpPr>
          <p:cNvPr id="14" name="Footer Placeholder 20"/>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16"/>
          <p:cNvSpPr>
            <a:spLocks noGrp="1"/>
          </p:cNvSpPr>
          <p:nvPr>
            <p:ph type="dt" sz="half" idx="2"/>
          </p:nvPr>
        </p:nvSpPr>
        <p:spPr>
          <a:xfrm rot="5400000">
            <a:off x="7589045" y="1081881"/>
            <a:ext cx="2011362" cy="384175"/>
          </a:xfrm>
          <a:prstGeom prst="rect">
            <a:avLst/>
          </a:prstGeom>
        </p:spPr>
        <p:txBody>
          <a:bodyPr vert="horz" rtlCol="0" anchor="ctr" anchorCtr="0"/>
          <a:lstStyle>
            <a:lvl1pPr algn="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fld id="{CBBBC143-DD61-4F1B-AF28-71A5F400ACB3}" type="datetimeFigureOut">
              <a:rPr lang="en-US"/>
              <a:pPr>
                <a:defRPr/>
              </a:pPr>
              <a:t>7/17/2013</a:t>
            </a:fld>
            <a:endParaRPr lang="en-GB"/>
          </a:p>
        </p:txBody>
      </p:sp>
      <p:sp>
        <p:nvSpPr>
          <p:cNvPr id="26" name="Slide Number Placeholder 17"/>
          <p:cNvSpPr>
            <a:spLocks noGrp="1"/>
          </p:cNvSpPr>
          <p:nvPr>
            <p:ph type="sldNum" sz="quarter" idx="4"/>
          </p:nvPr>
        </p:nvSpPr>
        <p:spPr>
          <a:xfrm>
            <a:off x="8129588" y="5734050"/>
            <a:ext cx="609600" cy="520700"/>
          </a:xfrm>
          <a:prstGeom prst="rect">
            <a:avLst/>
          </a:prstGeom>
        </p:spPr>
        <p:txBody>
          <a:bodyPr vert="horz" rtlCol="0" anchor="ctr"/>
          <a:lstStyle>
            <a:lvl1pPr algn="ctr" fontAlgn="auto">
              <a:lnSpc>
                <a:spcPct val="100000"/>
              </a:lnSpc>
              <a:spcBef>
                <a:spcPts val="0"/>
              </a:spcBef>
              <a:spcAft>
                <a:spcPts val="0"/>
              </a:spcAft>
              <a:buClrTx/>
              <a:buSzTx/>
              <a:buFontTx/>
              <a:buNone/>
              <a:defRPr sz="1400" b="1">
                <a:solidFill>
                  <a:srgbClr val="FFFFFF"/>
                </a:solidFill>
                <a:latin typeface="+mn-lt"/>
                <a:cs typeface="+mn-cs"/>
              </a:defRPr>
            </a:lvl1pPr>
          </a:lstStyle>
          <a:p>
            <a:pPr>
              <a:defRPr/>
            </a:pPr>
            <a:fld id="{EB39F727-766C-4557-BDC1-183EB081C4A4}" type="slidenum">
              <a:rPr lang="en-GB"/>
              <a:pPr>
                <a:defRPr/>
              </a:pPr>
              <a:t>‹#›</a:t>
            </a:fld>
            <a:endParaRPr lang="en-GB"/>
          </a:p>
        </p:txBody>
      </p:sp>
      <p:sp>
        <p:nvSpPr>
          <p:cNvPr id="27" name="Footer Placeholder 20"/>
          <p:cNvSpPr>
            <a:spLocks noGrp="1"/>
          </p:cNvSpPr>
          <p:nvPr>
            <p:ph type="ftr" sz="quarter" idx="3"/>
          </p:nvPr>
        </p:nvSpPr>
        <p:spPr>
          <a:xfrm rot="5400000">
            <a:off x="6989763" y="3736975"/>
            <a:ext cx="3200400" cy="365125"/>
          </a:xfrm>
          <a:prstGeom prst="rect">
            <a:avLst/>
          </a:prstGeom>
        </p:spPr>
        <p:txBody>
          <a:bodyPr vert="horz" rtlCol="0" anchor="ctr" anchorCtr="0"/>
          <a:lstStyle>
            <a:lvl1pP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rtl="0" eaLnBrk="0" fontAlgn="base" hangingPunct="0">
        <a:spcBef>
          <a:spcPct val="0"/>
        </a:spcBef>
        <a:spcAft>
          <a:spcPct val="0"/>
        </a:spcAft>
        <a:defRPr sz="3000" kern="1200" cap="small">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Arial" charset="0"/>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Arial" charset="0"/>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Arial" charset="0"/>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Arial" charset="0"/>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Arial"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938" y="1052513"/>
            <a:ext cx="8064500" cy="1893887"/>
          </a:xfrm>
        </p:spPr>
        <p:txBody>
          <a:bodyPr>
            <a:noAutofit/>
          </a:bodyPr>
          <a:lstStyle/>
          <a:p>
            <a:pPr algn="ctr" eaLnBrk="1" fontAlgn="auto" hangingPunct="1">
              <a:spcAft>
                <a:spcPts val="0"/>
              </a:spcAft>
              <a:defRPr/>
            </a:pPr>
            <a:r>
              <a:rPr lang="en-GB" sz="4400" dirty="0" smtClean="0">
                <a:latin typeface="Calibri" pitchFamily="34" charset="0"/>
                <a:cs typeface="Calibri" pitchFamily="34" charset="0"/>
              </a:rPr>
              <a:t>Developing Graduate Attributes Through The Sustainability Agenda And Problem-based Learning</a:t>
            </a:r>
            <a:endParaRPr lang="en-GB" sz="4400" dirty="0">
              <a:latin typeface="Calibri" pitchFamily="34" charset="0"/>
              <a:cs typeface="Calibri" pitchFamily="34" charset="0"/>
            </a:endParaRPr>
          </a:p>
        </p:txBody>
      </p:sp>
      <p:sp>
        <p:nvSpPr>
          <p:cNvPr id="10242" name="Subtitle 3"/>
          <p:cNvSpPr>
            <a:spLocks noGrp="1"/>
          </p:cNvSpPr>
          <p:nvPr>
            <p:ph type="subTitle" idx="1"/>
          </p:nvPr>
        </p:nvSpPr>
        <p:spPr>
          <a:xfrm>
            <a:off x="2339975" y="3500438"/>
            <a:ext cx="6172200" cy="907941"/>
          </a:xfrm>
        </p:spPr>
        <p:txBody>
          <a:bodyPr>
            <a:spAutoFit/>
          </a:bodyPr>
          <a:lstStyle/>
          <a:p>
            <a:pPr algn="ctr" eaLnBrk="1" hangingPunct="1"/>
            <a:r>
              <a:rPr lang="en-GB" sz="2400" b="0" dirty="0" smtClean="0">
                <a:latin typeface="Calibri" pitchFamily="34" charset="0"/>
              </a:rPr>
              <a:t>Monday 15</a:t>
            </a:r>
            <a:r>
              <a:rPr lang="en-GB" sz="2400" b="0" baseline="30000" dirty="0" smtClean="0">
                <a:latin typeface="Calibri" pitchFamily="34" charset="0"/>
              </a:rPr>
              <a:t>th</a:t>
            </a:r>
            <a:r>
              <a:rPr lang="en-GB" sz="2400" b="0" dirty="0" smtClean="0">
                <a:latin typeface="Calibri" pitchFamily="34" charset="0"/>
              </a:rPr>
              <a:t> July 2013</a:t>
            </a:r>
          </a:p>
          <a:p>
            <a:pPr algn="ctr" eaLnBrk="1" hangingPunct="1"/>
            <a:r>
              <a:rPr lang="en-GB" sz="2400" b="0" dirty="0" smtClean="0">
                <a:latin typeface="Calibri" pitchFamily="34" charset="0"/>
              </a:rPr>
              <a:t>London South Bank University</a:t>
            </a:r>
            <a:endParaRPr lang="en-GB" sz="2400" b="0" dirty="0" smtClean="0">
              <a:latin typeface="Calibri" pitchFamily="34" charset="0"/>
            </a:endParaRPr>
          </a:p>
        </p:txBody>
      </p:sp>
      <p:pic>
        <p:nvPicPr>
          <p:cNvPr id="10243"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23850" y="5516563"/>
            <a:ext cx="2286000" cy="1000125"/>
          </a:xfrm>
          <a:prstGeom prst="rect">
            <a:avLst/>
          </a:prstGeom>
          <a:noFill/>
          <a:ln w="9525">
            <a:noFill/>
            <a:miter lim="800000"/>
            <a:headEnd/>
            <a:tailEnd/>
          </a:ln>
        </p:spPr>
      </p:pic>
      <p:pic>
        <p:nvPicPr>
          <p:cNvPr id="10244"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57500" y="5572125"/>
            <a:ext cx="2071688" cy="928688"/>
          </a:xfrm>
          <a:prstGeom prst="rect">
            <a:avLst/>
          </a:prstGeom>
          <a:noFill/>
          <a:ln w="9525">
            <a:noFill/>
            <a:miter lim="800000"/>
            <a:headEnd/>
            <a:tailEnd/>
          </a:ln>
        </p:spPr>
      </p:pic>
      <p:pic>
        <p:nvPicPr>
          <p:cNvPr id="10245"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4938" y="5500688"/>
            <a:ext cx="2071687" cy="1000125"/>
          </a:xfrm>
          <a:prstGeom prst="rect">
            <a:avLst/>
          </a:prstGeom>
          <a:noFill/>
          <a:ln w="9525">
            <a:noFill/>
            <a:miter lim="800000"/>
            <a:headEnd/>
            <a:tailEnd/>
          </a:ln>
        </p:spPr>
      </p:pic>
      <p:pic>
        <p:nvPicPr>
          <p:cNvPr id="10246" name="Picture 8" descr="C:\Documents and Settings\gga45\My Documents\NTFS-Greening Business\HEA-logo.jpg"/>
          <p:cNvPicPr>
            <a:picLocks noChangeAspect="1" noChangeArrowheads="1"/>
          </p:cNvPicPr>
          <p:nvPr/>
        </p:nvPicPr>
        <p:blipFill>
          <a:blip r:embed="rId6"/>
          <a:srcRect/>
          <a:stretch>
            <a:fillRect/>
          </a:stretch>
        </p:blipFill>
        <p:spPr bwMode="auto">
          <a:xfrm>
            <a:off x="7572375" y="5286375"/>
            <a:ext cx="1206500" cy="1195388"/>
          </a:xfrm>
          <a:prstGeom prst="rect">
            <a:avLst/>
          </a:prstGeom>
          <a:noFill/>
          <a:ln w="9525">
            <a:noFill/>
            <a:miter lim="800000"/>
            <a:headEnd/>
            <a:tailEnd/>
          </a:ln>
        </p:spPr>
      </p:pic>
      <p:pic>
        <p:nvPicPr>
          <p:cNvPr id="10247"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09563" y="5534025"/>
            <a:ext cx="2286000" cy="1000125"/>
          </a:xfrm>
          <a:prstGeom prst="rect">
            <a:avLst/>
          </a:prstGeom>
          <a:noFill/>
          <a:ln w="9525">
            <a:noFill/>
            <a:miter lim="800000"/>
            <a:headEnd/>
            <a:tailEnd/>
          </a:ln>
        </p:spPr>
      </p:pic>
      <p:pic>
        <p:nvPicPr>
          <p:cNvPr id="10248"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3213" y="5589588"/>
            <a:ext cx="2071687" cy="928687"/>
          </a:xfrm>
          <a:prstGeom prst="rect">
            <a:avLst/>
          </a:prstGeom>
          <a:noFill/>
          <a:ln w="9525">
            <a:noFill/>
            <a:miter lim="800000"/>
            <a:headEnd/>
            <a:tailEnd/>
          </a:ln>
        </p:spPr>
      </p:pic>
      <p:pic>
        <p:nvPicPr>
          <p:cNvPr id="10249"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9700" y="5516563"/>
            <a:ext cx="2071688" cy="1000125"/>
          </a:xfrm>
          <a:prstGeom prst="rect">
            <a:avLst/>
          </a:prstGeom>
          <a:noFill/>
          <a:ln w="9525">
            <a:noFill/>
            <a:miter lim="800000"/>
            <a:headEnd/>
            <a:tailEnd/>
          </a:ln>
        </p:spPr>
      </p:pic>
      <p:pic>
        <p:nvPicPr>
          <p:cNvPr id="10250"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14325" y="5549900"/>
            <a:ext cx="2286000" cy="1000125"/>
          </a:xfrm>
          <a:prstGeom prst="rect">
            <a:avLst/>
          </a:prstGeom>
          <a:noFill/>
          <a:ln w="9525">
            <a:noFill/>
            <a:miter lim="800000"/>
            <a:headEnd/>
            <a:tailEnd/>
          </a:ln>
        </p:spPr>
      </p:pic>
      <p:pic>
        <p:nvPicPr>
          <p:cNvPr id="10251"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7975" y="5605463"/>
            <a:ext cx="2071688" cy="928687"/>
          </a:xfrm>
          <a:prstGeom prst="rect">
            <a:avLst/>
          </a:prstGeom>
          <a:noFill/>
          <a:ln w="9525">
            <a:noFill/>
            <a:miter lim="800000"/>
            <a:headEnd/>
            <a:tailEnd/>
          </a:ln>
        </p:spPr>
      </p:pic>
      <p:pic>
        <p:nvPicPr>
          <p:cNvPr id="10252" name="Picture 8" descr="C:\Documents and Settings\gga45\My Documents\NTFS-Greening Business\HEA-logo.jpg"/>
          <p:cNvPicPr>
            <a:picLocks noChangeAspect="1" noChangeArrowheads="1"/>
          </p:cNvPicPr>
          <p:nvPr/>
        </p:nvPicPr>
        <p:blipFill>
          <a:blip r:embed="rId6"/>
          <a:srcRect/>
          <a:stretch>
            <a:fillRect/>
          </a:stretch>
        </p:blipFill>
        <p:spPr bwMode="auto">
          <a:xfrm>
            <a:off x="7596188" y="5300663"/>
            <a:ext cx="1206500" cy="1195387"/>
          </a:xfrm>
          <a:prstGeom prst="rect">
            <a:avLst/>
          </a:prstGeom>
          <a:noFill/>
          <a:ln w="9525">
            <a:noFill/>
            <a:miter lim="800000"/>
            <a:headEnd/>
            <a:tailEnd/>
          </a:ln>
        </p:spPr>
      </p:pic>
      <p:pic>
        <p:nvPicPr>
          <p:cNvPr id="10253"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43513" y="5530850"/>
            <a:ext cx="2071687" cy="1000125"/>
          </a:xfrm>
          <a:prstGeom prst="rect">
            <a:avLst/>
          </a:prstGeom>
          <a:noFill/>
          <a:ln w="9525">
            <a:noFill/>
            <a:miter lim="800000"/>
            <a:headEnd/>
            <a:tailEnd/>
          </a:ln>
        </p:spPr>
      </p:pic>
      <p:pic>
        <p:nvPicPr>
          <p:cNvPr id="10254"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38138" y="5564188"/>
            <a:ext cx="2286000" cy="1000125"/>
          </a:xfrm>
          <a:prstGeom prst="rect">
            <a:avLst/>
          </a:prstGeom>
          <a:noFill/>
          <a:ln w="9525">
            <a:noFill/>
            <a:miter lim="800000"/>
            <a:headEnd/>
            <a:tailEnd/>
          </a:ln>
        </p:spPr>
      </p:pic>
      <p:pic>
        <p:nvPicPr>
          <p:cNvPr id="10255"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71788" y="5619750"/>
            <a:ext cx="2071687" cy="92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Norway bike tour 06 pics 202"/>
          <p:cNvPicPr>
            <a:picLocks noChangeAspect="1" noChangeArrowheads="1"/>
          </p:cNvPicPr>
          <p:nvPr/>
        </p:nvPicPr>
        <p:blipFill>
          <a:blip r:embed="rId3">
            <a:lum bright="36000"/>
          </a:blip>
          <a:srcRect/>
          <a:stretch>
            <a:fillRect/>
          </a:stretch>
        </p:blipFill>
        <p:spPr bwMode="auto">
          <a:xfrm>
            <a:off x="0" y="0"/>
            <a:ext cx="9144000" cy="6858000"/>
          </a:xfrm>
          <a:prstGeom prst="rect">
            <a:avLst/>
          </a:prstGeom>
          <a:noFill/>
          <a:ln w="9525">
            <a:noFill/>
            <a:miter lim="800000"/>
            <a:headEnd/>
            <a:tailEnd/>
          </a:ln>
        </p:spPr>
      </p:pic>
      <p:sp>
        <p:nvSpPr>
          <p:cNvPr id="27650"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800" b="1" cap="none" smtClean="0">
                <a:solidFill>
                  <a:srgbClr val="0070C0"/>
                </a:solidFill>
                <a:latin typeface="Calibri" pitchFamily="34" charset="0"/>
              </a:rPr>
              <a:t>So what is </a:t>
            </a:r>
            <a:r>
              <a:rPr lang="en-GB" sz="4800" b="1" i="1" cap="none" smtClean="0">
                <a:solidFill>
                  <a:srgbClr val="0070C0"/>
                </a:solidFill>
                <a:latin typeface="Calibri" pitchFamily="34" charset="0"/>
              </a:rPr>
              <a:t>‘Hybrid’</a:t>
            </a:r>
            <a:r>
              <a:rPr lang="en-GB" sz="4800" b="1" cap="none" smtClean="0">
                <a:solidFill>
                  <a:srgbClr val="0070C0"/>
                </a:solidFill>
                <a:latin typeface="Calibri" pitchFamily="34" charset="0"/>
              </a:rPr>
              <a:t> PBL?</a:t>
            </a:r>
          </a:p>
        </p:txBody>
      </p:sp>
      <p:sp>
        <p:nvSpPr>
          <p:cNvPr id="57347" name="Rectangle 6"/>
          <p:cNvSpPr>
            <a:spLocks noGrp="1"/>
          </p:cNvSpPr>
          <p:nvPr>
            <p:ph type="body" idx="4294967295"/>
          </p:nvPr>
        </p:nvSpPr>
        <p:spPr>
          <a:xfrm>
            <a:off x="468313" y="1628775"/>
            <a:ext cx="7467600" cy="4873625"/>
          </a:xfrm>
        </p:spPr>
        <p:txBody>
          <a:bodyPr/>
          <a:lstStyle/>
          <a:p>
            <a:pPr eaLnBrk="1" hangingPunct="1"/>
            <a:r>
              <a:rPr lang="en-GB" sz="3200" smtClean="0">
                <a:latin typeface="Century Schoolbook"/>
              </a:rPr>
              <a:t>Based on the principles of PBL but adapted from the traditional model</a:t>
            </a:r>
          </a:p>
          <a:p>
            <a:pPr eaLnBrk="1" hangingPunct="1"/>
            <a:r>
              <a:rPr lang="en-GB" sz="3200" smtClean="0">
                <a:latin typeface="Century Schoolbook"/>
              </a:rPr>
              <a:t>Adaptations made to overcome resource and time constraints of traditional PBL</a:t>
            </a:r>
          </a:p>
          <a:p>
            <a:pPr eaLnBrk="1" hangingPunct="1"/>
            <a:r>
              <a:rPr lang="en-GB" sz="3200" smtClean="0">
                <a:latin typeface="Century Schoolbook"/>
              </a:rPr>
              <a:t>Makes PBL more accessible and feasible for larger student cohorts in resource-constrained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Norway bike tour 06 pics 05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69" name="Title 1"/>
          <p:cNvSpPr>
            <a:spLocks noGrp="1"/>
          </p:cNvSpPr>
          <p:nvPr>
            <p:ph type="title" idx="4294967295"/>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How does ‘Hybrid’ and traditional PBL compare?</a:t>
            </a:r>
          </a:p>
        </p:txBody>
      </p:sp>
      <p:sp>
        <p:nvSpPr>
          <p:cNvPr id="29699" name="Rectangle 3"/>
          <p:cNvSpPr>
            <a:spLocks noGrp="1"/>
          </p:cNvSpPr>
          <p:nvPr>
            <p:ph type="body" sz="half" idx="4294967295"/>
          </p:nvPr>
        </p:nvSpPr>
        <p:spPr>
          <a:xfrm>
            <a:off x="457200" y="1600200"/>
            <a:ext cx="3657600" cy="4060825"/>
          </a:xfrm>
          <a:solidFill>
            <a:schemeClr val="bg1">
              <a:alpha val="70195"/>
            </a:schemeClr>
          </a:solidFill>
        </p:spPr>
        <p:txBody>
          <a:bodyPr/>
          <a:lstStyle/>
          <a:p>
            <a:pPr eaLnBrk="1" hangingPunct="1">
              <a:buFont typeface="Wingdings" pitchFamily="2" charset="2"/>
              <a:buNone/>
            </a:pPr>
            <a:r>
              <a:rPr lang="en-GB" sz="2800" b="1" smtClean="0">
                <a:latin typeface="Century Schoolbook"/>
              </a:rPr>
              <a:t>Similarities</a:t>
            </a:r>
          </a:p>
          <a:p>
            <a:pPr eaLnBrk="1" hangingPunct="1"/>
            <a:r>
              <a:rPr lang="en-GB" smtClean="0">
                <a:latin typeface="Century Schoolbook"/>
              </a:rPr>
              <a:t>Student-driven group learning</a:t>
            </a:r>
          </a:p>
          <a:p>
            <a:pPr eaLnBrk="1" hangingPunct="1"/>
            <a:r>
              <a:rPr lang="en-GB" smtClean="0">
                <a:latin typeface="Century Schoolbook"/>
              </a:rPr>
              <a:t>Investigate open-ended (‘wicked’) problems</a:t>
            </a:r>
          </a:p>
          <a:p>
            <a:pPr eaLnBrk="1" hangingPunct="1"/>
            <a:r>
              <a:rPr lang="en-GB" smtClean="0">
                <a:latin typeface="Century Schoolbook"/>
              </a:rPr>
              <a:t>Students define learning objectives</a:t>
            </a:r>
          </a:p>
          <a:p>
            <a:pPr eaLnBrk="1" hangingPunct="1"/>
            <a:r>
              <a:rPr lang="en-GB" smtClean="0">
                <a:latin typeface="Century Schoolbook"/>
              </a:rPr>
              <a:t>Self-directed research</a:t>
            </a:r>
          </a:p>
          <a:p>
            <a:pPr eaLnBrk="1" hangingPunct="1"/>
            <a:r>
              <a:rPr lang="en-GB" smtClean="0">
                <a:latin typeface="Century Schoolbook"/>
              </a:rPr>
              <a:t>Some facilitation</a:t>
            </a:r>
          </a:p>
        </p:txBody>
      </p:sp>
      <p:sp>
        <p:nvSpPr>
          <p:cNvPr id="58371" name="Rectangle 4"/>
          <p:cNvSpPr>
            <a:spLocks noGrp="1"/>
          </p:cNvSpPr>
          <p:nvPr>
            <p:ph type="body" sz="half" idx="4294967295"/>
          </p:nvPr>
        </p:nvSpPr>
        <p:spPr>
          <a:xfrm>
            <a:off x="4284663" y="1628775"/>
            <a:ext cx="4481512" cy="4873625"/>
          </a:xfrm>
          <a:solidFill>
            <a:schemeClr val="bg1">
              <a:alpha val="70195"/>
            </a:schemeClr>
          </a:solidFill>
        </p:spPr>
        <p:txBody>
          <a:bodyPr/>
          <a:lstStyle/>
          <a:p>
            <a:pPr eaLnBrk="1" hangingPunct="1">
              <a:buFont typeface="Wingdings" pitchFamily="2" charset="2"/>
              <a:buNone/>
            </a:pPr>
            <a:r>
              <a:rPr lang="en-GB" sz="2800" b="1" smtClean="0">
                <a:latin typeface="Century Schoolbook"/>
              </a:rPr>
              <a:t>Differences</a:t>
            </a:r>
          </a:p>
          <a:p>
            <a:pPr eaLnBrk="1" hangingPunct="1"/>
            <a:r>
              <a:rPr lang="en-GB" smtClean="0">
                <a:latin typeface="Century Schoolbook"/>
              </a:rPr>
              <a:t>Smaller groups</a:t>
            </a:r>
          </a:p>
          <a:p>
            <a:pPr eaLnBrk="1" hangingPunct="1"/>
            <a:r>
              <a:rPr lang="en-GB" smtClean="0">
                <a:latin typeface="Century Schoolbook"/>
              </a:rPr>
              <a:t>A mixture of classroom approaches</a:t>
            </a:r>
          </a:p>
          <a:p>
            <a:pPr eaLnBrk="1" hangingPunct="1"/>
            <a:r>
              <a:rPr lang="en-GB" smtClean="0">
                <a:latin typeface="Century Schoolbook"/>
              </a:rPr>
              <a:t>Less facilitator time</a:t>
            </a:r>
          </a:p>
          <a:p>
            <a:pPr eaLnBrk="1" hangingPunct="1"/>
            <a:r>
              <a:rPr lang="en-GB" smtClean="0">
                <a:latin typeface="Century Schoolbook"/>
              </a:rPr>
              <a:t>Online facilitation</a:t>
            </a:r>
          </a:p>
          <a:p>
            <a:pPr eaLnBrk="1" hangingPunct="1"/>
            <a:r>
              <a:rPr lang="en-GB" smtClean="0">
                <a:latin typeface="Century Schoolbook"/>
              </a:rPr>
              <a:t>Online learning materials</a:t>
            </a:r>
          </a:p>
          <a:p>
            <a:pPr eaLnBrk="1" hangingPunct="1"/>
            <a:r>
              <a:rPr lang="en-GB" smtClean="0">
                <a:latin typeface="Century Schoolbook"/>
              </a:rPr>
              <a:t>Online student communication</a:t>
            </a:r>
          </a:p>
          <a:p>
            <a:pPr eaLnBrk="1" hangingPunct="1"/>
            <a:r>
              <a:rPr lang="en-GB" smtClean="0">
                <a:latin typeface="Century Schoolbook"/>
              </a:rPr>
              <a:t>Online student collaboration</a:t>
            </a:r>
          </a:p>
          <a:p>
            <a:pPr eaLnBrk="1" hangingPunct="1"/>
            <a:r>
              <a:rPr lang="en-GB" smtClean="0">
                <a:latin typeface="Century Schoolbook"/>
              </a:rPr>
              <a:t>Innovative assessments</a:t>
            </a:r>
          </a:p>
        </p:txBody>
      </p:sp>
      <p:sp>
        <p:nvSpPr>
          <p:cNvPr id="112646" name="Text Box 6"/>
          <p:cNvSpPr txBox="1">
            <a:spLocks noChangeArrowheads="1"/>
          </p:cNvSpPr>
          <p:nvPr/>
        </p:nvSpPr>
        <p:spPr bwMode="auto">
          <a:xfrm>
            <a:off x="250825" y="5949950"/>
            <a:ext cx="3862388" cy="519113"/>
          </a:xfrm>
          <a:prstGeom prst="rect">
            <a:avLst/>
          </a:prstGeom>
          <a:solidFill>
            <a:schemeClr val="bg1"/>
          </a:solidFill>
          <a:ln w="9525">
            <a:noFill/>
            <a:miter lim="800000"/>
            <a:headEnd/>
            <a:tailEnd/>
          </a:ln>
        </p:spPr>
        <p:txBody>
          <a:bodyPr wrap="none">
            <a:spAutoFit/>
          </a:bodyPr>
          <a:lstStyle/>
          <a:p>
            <a:r>
              <a:rPr lang="en-GB" b="1"/>
              <a:t>Now to an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nimBg="1"/>
      <p:bldP spid="1126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bwMode="auto">
          <a:xfrm>
            <a:off x="457200" y="274638"/>
            <a:ext cx="7467600" cy="706437"/>
          </a:xfrm>
          <a:noFill/>
        </p:spPr>
        <p:txBody>
          <a:bodyPr wrap="square" lIns="91440" tIns="45720" rIns="91440" bIns="45720" numCol="1" anchor="ctr" anchorCtr="0" compatLnSpc="1">
            <a:prstTxWarp prst="textNoShape">
              <a:avLst/>
            </a:prstTxWarp>
          </a:bodyPr>
          <a:lstStyle/>
          <a:p>
            <a:r>
              <a:rPr lang="en-GB" sz="2800" b="1" cap="none" smtClean="0">
                <a:solidFill>
                  <a:srgbClr val="00B050"/>
                </a:solidFill>
              </a:rPr>
              <a:t>Greening Business-Keele University</a:t>
            </a:r>
            <a:endParaRPr lang="en-US" sz="2800" b="1" cap="none" smtClean="0">
              <a:solidFill>
                <a:srgbClr val="00B050"/>
              </a:solidFill>
            </a:endParaRPr>
          </a:p>
        </p:txBody>
      </p:sp>
      <p:sp>
        <p:nvSpPr>
          <p:cNvPr id="3" name="Content Placeholder 2"/>
          <p:cNvSpPr>
            <a:spLocks noGrp="1"/>
          </p:cNvSpPr>
          <p:nvPr>
            <p:ph sz="half" idx="4294967295"/>
          </p:nvPr>
        </p:nvSpPr>
        <p:spPr>
          <a:xfrm>
            <a:off x="466726" y="1016223"/>
            <a:ext cx="3682752" cy="5544617"/>
          </a:xfrm>
        </p:spPr>
        <p:txBody>
          <a:bodyPr rtlCol="0">
            <a:normAutofit fontScale="92500"/>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The module:</a:t>
            </a:r>
          </a:p>
          <a:p>
            <a:pPr marL="742950" lvl="1" indent="-285750" eaLnBrk="1" fontAlgn="auto" hangingPunct="1">
              <a:spcAft>
                <a:spcPts val="0"/>
              </a:spcAft>
              <a:buClrTx/>
              <a:buSzTx/>
              <a:buFont typeface="Arial" pitchFamily="34" charset="0"/>
              <a:buChar char="–"/>
              <a:defRPr/>
            </a:pPr>
            <a:r>
              <a:rPr lang="en-GB" sz="2000" dirty="0" smtClean="0">
                <a:latin typeface="+mn-lt"/>
              </a:rPr>
              <a:t>15 credits, 12 weeks</a:t>
            </a:r>
          </a:p>
          <a:p>
            <a:pPr marL="742950" lvl="1" indent="-285750" eaLnBrk="1" fontAlgn="auto" hangingPunct="1">
              <a:spcAft>
                <a:spcPts val="0"/>
              </a:spcAft>
              <a:buClrTx/>
              <a:buSzTx/>
              <a:buFont typeface="Arial" pitchFamily="34" charset="0"/>
              <a:buChar char="–"/>
              <a:defRPr/>
            </a:pPr>
            <a:r>
              <a:rPr lang="en-GB" sz="2000" dirty="0" smtClean="0">
                <a:latin typeface="+mn-lt"/>
              </a:rPr>
              <a:t>Mixed-subject cohort </a:t>
            </a:r>
          </a:p>
          <a:p>
            <a:pPr marL="742950" lvl="1" indent="-285750" eaLnBrk="1" fontAlgn="auto" hangingPunct="1">
              <a:spcAft>
                <a:spcPts val="0"/>
              </a:spcAft>
              <a:buClrTx/>
              <a:buSzTx/>
              <a:buFont typeface="Arial" pitchFamily="34" charset="0"/>
              <a:buChar char="–"/>
              <a:defRPr/>
            </a:pPr>
            <a:r>
              <a:rPr lang="en-GB" sz="2000" dirty="0" smtClean="0">
                <a:latin typeface="+mn-lt"/>
              </a:rPr>
              <a:t>Groups of 4</a:t>
            </a: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Different </a:t>
            </a:r>
            <a:r>
              <a:rPr lang="en-GB" dirty="0" err="1" smtClean="0">
                <a:solidFill>
                  <a:srgbClr val="C00000"/>
                </a:solidFill>
                <a:latin typeface="+mn-lt"/>
              </a:rPr>
              <a:t>pbl</a:t>
            </a:r>
            <a:r>
              <a:rPr lang="en-GB" dirty="0" smtClean="0">
                <a:solidFill>
                  <a:srgbClr val="C00000"/>
                </a:solidFill>
                <a:latin typeface="+mn-lt"/>
              </a:rPr>
              <a:t> briefs </a:t>
            </a:r>
            <a:r>
              <a:rPr lang="en-GB" sz="2000" dirty="0" smtClean="0">
                <a:latin typeface="+mn-lt"/>
              </a:rPr>
              <a:t>around improving University’s sustainability performance</a:t>
            </a:r>
            <a:endParaRPr lang="en-GB" dirty="0" smtClean="0">
              <a:latin typeface="+mn-lt"/>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Research</a:t>
            </a:r>
          </a:p>
          <a:p>
            <a:pPr marL="709613" lvl="1" indent="-342900" eaLnBrk="1" fontAlgn="auto" hangingPunct="1">
              <a:spcAft>
                <a:spcPts val="0"/>
              </a:spcAft>
              <a:buClrTx/>
              <a:buSzTx/>
              <a:buFont typeface="Arial" pitchFamily="34" charset="0"/>
              <a:buChar char="•"/>
              <a:defRPr/>
            </a:pPr>
            <a:r>
              <a:rPr lang="en-GB" dirty="0" smtClean="0">
                <a:latin typeface="+mn-lt"/>
              </a:rPr>
              <a:t>Relevant sustainability issues</a:t>
            </a:r>
          </a:p>
          <a:p>
            <a:pPr marL="709613" lvl="1" indent="-342900" eaLnBrk="1" fontAlgn="auto" hangingPunct="1">
              <a:spcAft>
                <a:spcPts val="0"/>
              </a:spcAft>
              <a:buClrTx/>
              <a:buSzTx/>
              <a:buFont typeface="Arial" pitchFamily="34" charset="0"/>
              <a:buChar char="•"/>
              <a:defRPr/>
            </a:pPr>
            <a:r>
              <a:rPr lang="en-GB" dirty="0" smtClean="0">
                <a:latin typeface="+mn-lt"/>
              </a:rPr>
              <a:t>Best practice</a:t>
            </a:r>
          </a:p>
          <a:p>
            <a:pPr marL="709613" lvl="1" indent="-342900" eaLnBrk="1" fontAlgn="auto" hangingPunct="1">
              <a:spcAft>
                <a:spcPts val="0"/>
              </a:spcAft>
              <a:buClrTx/>
              <a:buSzTx/>
              <a:buFont typeface="Arial" pitchFamily="34" charset="0"/>
              <a:buChar char="•"/>
              <a:defRPr/>
            </a:pPr>
            <a:r>
              <a:rPr lang="en-GB" dirty="0" smtClean="0">
                <a:latin typeface="+mn-lt"/>
              </a:rPr>
              <a:t>Current institutional practice</a:t>
            </a:r>
          </a:p>
          <a:p>
            <a:pPr marL="709613" lvl="1" indent="-342900" eaLnBrk="1" fontAlgn="auto" hangingPunct="1">
              <a:spcAft>
                <a:spcPts val="0"/>
              </a:spcAft>
              <a:buClrTx/>
              <a:buSzTx/>
              <a:buFont typeface="Arial" pitchFamily="34" charset="0"/>
              <a:buChar char="•"/>
              <a:defRPr/>
            </a:pPr>
            <a:r>
              <a:rPr lang="en-GB" dirty="0" smtClean="0">
                <a:latin typeface="+mn-lt"/>
              </a:rPr>
              <a:t>Justified recommendations</a:t>
            </a:r>
          </a:p>
          <a:p>
            <a:pPr marL="342900" indent="-342900" eaLnBrk="1" fontAlgn="auto" hangingPunct="1">
              <a:spcBef>
                <a:spcPct val="20000"/>
              </a:spcBef>
              <a:spcAft>
                <a:spcPts val="0"/>
              </a:spcAft>
              <a:buClrTx/>
              <a:buSzTx/>
              <a:buFont typeface="Arial" pitchFamily="34" charset="0"/>
              <a:buChar char="•"/>
              <a:defRPr/>
            </a:pPr>
            <a:endParaRPr lang="en-GB" dirty="0" smtClean="0">
              <a:latin typeface="+mn-lt"/>
            </a:endParaRPr>
          </a:p>
        </p:txBody>
      </p:sp>
      <p:pic>
        <p:nvPicPr>
          <p:cNvPr id="31747"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6858000" y="0"/>
            <a:ext cx="2286000" cy="1000125"/>
          </a:xfrm>
          <a:prstGeom prst="rect">
            <a:avLst/>
          </a:prstGeom>
          <a:noFill/>
          <a:ln w="9525">
            <a:noFill/>
            <a:miter lim="800000"/>
            <a:headEnd/>
            <a:tailEnd/>
          </a:ln>
        </p:spPr>
      </p:pic>
      <p:sp>
        <p:nvSpPr>
          <p:cNvPr id="31748" name="Text Box 6"/>
          <p:cNvSpPr txBox="1">
            <a:spLocks noChangeArrowheads="1"/>
          </p:cNvSpPr>
          <p:nvPr/>
        </p:nvSpPr>
        <p:spPr bwMode="auto">
          <a:xfrm>
            <a:off x="4643438" y="1196975"/>
            <a:ext cx="3698875" cy="1736725"/>
          </a:xfrm>
          <a:prstGeom prst="rect">
            <a:avLst/>
          </a:prstGeom>
          <a:noFill/>
          <a:ln w="9525">
            <a:noFill/>
            <a:miter lim="800000"/>
            <a:headEnd/>
            <a:tailEnd/>
          </a:ln>
        </p:spPr>
        <p:txBody>
          <a:bodyPr wrap="none">
            <a:spAutoFit/>
          </a:bodyPr>
          <a:lstStyle/>
          <a:p>
            <a:r>
              <a:rPr lang="en-GB" sz="2400">
                <a:solidFill>
                  <a:srgbClr val="CC3300"/>
                </a:solidFill>
              </a:rPr>
              <a:t>How?</a:t>
            </a:r>
          </a:p>
          <a:p>
            <a:pPr>
              <a:buFontTx/>
              <a:buChar char="-"/>
            </a:pPr>
            <a:r>
              <a:rPr lang="en-GB" sz="2400"/>
              <a:t>‘</a:t>
            </a:r>
            <a:r>
              <a:rPr lang="en-GB" sz="2000"/>
              <a:t>Content’ delivered by podcast</a:t>
            </a:r>
          </a:p>
          <a:p>
            <a:pPr>
              <a:buFontTx/>
              <a:buChar char="-"/>
            </a:pPr>
            <a:r>
              <a:rPr lang="en-GB" sz="2000"/>
              <a:t>In-class group discussions</a:t>
            </a:r>
          </a:p>
          <a:p>
            <a:pPr>
              <a:buFontTx/>
              <a:buChar char="-"/>
            </a:pPr>
            <a:r>
              <a:rPr lang="en-GB" sz="2000"/>
              <a:t>Trial PBL scenario</a:t>
            </a:r>
          </a:p>
          <a:p>
            <a:pPr>
              <a:buFontTx/>
              <a:buChar char="-"/>
            </a:pPr>
            <a:r>
              <a:rPr lang="en-GB" sz="2000"/>
              <a:t>7-week assessed PBL project</a:t>
            </a:r>
          </a:p>
        </p:txBody>
      </p:sp>
      <p:sp>
        <p:nvSpPr>
          <p:cNvPr id="31749" name="Text Box 7"/>
          <p:cNvSpPr txBox="1">
            <a:spLocks noChangeArrowheads="1"/>
          </p:cNvSpPr>
          <p:nvPr/>
        </p:nvSpPr>
        <p:spPr bwMode="auto">
          <a:xfrm>
            <a:off x="4716463" y="3284538"/>
            <a:ext cx="3671887" cy="2286000"/>
          </a:xfrm>
          <a:prstGeom prst="rect">
            <a:avLst/>
          </a:prstGeom>
          <a:noFill/>
          <a:ln w="9525">
            <a:noFill/>
            <a:miter lim="800000"/>
            <a:headEnd/>
            <a:tailEnd/>
          </a:ln>
        </p:spPr>
        <p:txBody>
          <a:bodyPr>
            <a:spAutoFit/>
          </a:bodyPr>
          <a:lstStyle/>
          <a:p>
            <a:r>
              <a:rPr lang="en-GB" sz="2400">
                <a:solidFill>
                  <a:srgbClr val="CC3300"/>
                </a:solidFill>
              </a:rPr>
              <a:t>Assessment</a:t>
            </a:r>
          </a:p>
          <a:p>
            <a:pPr>
              <a:buFontTx/>
              <a:buChar char="-"/>
            </a:pPr>
            <a:r>
              <a:rPr lang="en-GB" sz="2000"/>
              <a:t>Group 5 min video summarising findings and recommendations</a:t>
            </a:r>
          </a:p>
          <a:p>
            <a:pPr>
              <a:buFontTx/>
              <a:buChar char="-"/>
            </a:pPr>
            <a:r>
              <a:rPr lang="en-GB" sz="2000"/>
              <a:t>Presented in front of University managers</a:t>
            </a:r>
          </a:p>
          <a:p>
            <a:pPr>
              <a:buFontTx/>
              <a:buChar char="-"/>
            </a:pPr>
            <a:r>
              <a:rPr lang="en-GB" sz="2000"/>
              <a:t>Individual reflective diary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GB" dirty="0" smtClean="0"/>
              <a:t>Example Scenarios</a:t>
            </a:r>
            <a:endParaRPr lang="en-GB" dirty="0"/>
          </a:p>
        </p:txBody>
      </p:sp>
      <p:sp>
        <p:nvSpPr>
          <p:cNvPr id="33794" name="Content Placeholder 2"/>
          <p:cNvSpPr>
            <a:spLocks noGrp="1"/>
          </p:cNvSpPr>
          <p:nvPr>
            <p:ph sz="quarter" idx="4294967295"/>
          </p:nvPr>
        </p:nvSpPr>
        <p:spPr/>
        <p:txBody>
          <a:bodyPr/>
          <a:lstStyle/>
          <a:p>
            <a:endParaRPr lang="en-GB" smtClean="0"/>
          </a:p>
        </p:txBody>
      </p:sp>
      <p:pic>
        <p:nvPicPr>
          <p:cNvPr id="33795" name="Picture 4"/>
          <p:cNvPicPr>
            <a:picLocks noChangeAspect="1" noChangeArrowheads="1"/>
          </p:cNvPicPr>
          <p:nvPr/>
        </p:nvPicPr>
        <p:blipFill>
          <a:blip r:embed="rId2"/>
          <a:srcRect l="28351" t="18904" r="27942" b="16960"/>
          <a:stretch>
            <a:fillRect/>
          </a:stretch>
        </p:blipFill>
        <p:spPr bwMode="auto">
          <a:xfrm>
            <a:off x="358775" y="0"/>
            <a:ext cx="8316913"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ChangeAspect="1" noChangeArrowheads="1"/>
          </p:cNvPicPr>
          <p:nvPr/>
        </p:nvPicPr>
        <p:blipFill>
          <a:blip r:embed="rId2"/>
          <a:srcRect l="11024" t="44800" r="53137" b="16975"/>
          <a:stretch>
            <a:fillRect/>
          </a:stretch>
        </p:blipFill>
        <p:spPr bwMode="auto">
          <a:xfrm>
            <a:off x="250825" y="260350"/>
            <a:ext cx="6554788" cy="3932238"/>
          </a:xfrm>
          <a:prstGeom prst="rect">
            <a:avLst/>
          </a:prstGeom>
          <a:noFill/>
          <a:ln w="9525">
            <a:solidFill>
              <a:schemeClr val="tx1"/>
            </a:solidFill>
            <a:miter lim="800000"/>
            <a:headEnd/>
            <a:tailEnd/>
          </a:ln>
        </p:spPr>
      </p:pic>
      <p:pic>
        <p:nvPicPr>
          <p:cNvPr id="102406" name="Picture 6"/>
          <p:cNvPicPr>
            <a:picLocks noChangeAspect="1" noChangeArrowheads="1"/>
          </p:cNvPicPr>
          <p:nvPr/>
        </p:nvPicPr>
        <p:blipFill>
          <a:blip r:embed="rId3"/>
          <a:srcRect l="53551" t="29401" r="11005" b="25795"/>
          <a:stretch>
            <a:fillRect/>
          </a:stretch>
        </p:blipFill>
        <p:spPr bwMode="auto">
          <a:xfrm>
            <a:off x="2484438" y="1700213"/>
            <a:ext cx="6481762" cy="4610100"/>
          </a:xfrm>
          <a:prstGeom prst="rect">
            <a:avLst/>
          </a:prstGeom>
          <a:noFill/>
          <a:ln w="9525">
            <a:solidFill>
              <a:schemeClr val="tx1"/>
            </a:solidFill>
            <a:miter lim="800000"/>
            <a:headEnd/>
            <a:tailEnd/>
          </a:ln>
        </p:spPr>
      </p:pic>
      <p:pic>
        <p:nvPicPr>
          <p:cNvPr id="102407" name="Picture 7"/>
          <p:cNvPicPr>
            <a:picLocks noChangeAspect="1" noChangeArrowheads="1"/>
          </p:cNvPicPr>
          <p:nvPr/>
        </p:nvPicPr>
        <p:blipFill>
          <a:blip r:embed="rId4"/>
          <a:srcRect l="53156" t="23100" r="11005" b="34195"/>
          <a:stretch>
            <a:fillRect/>
          </a:stretch>
        </p:blipFill>
        <p:spPr bwMode="auto">
          <a:xfrm>
            <a:off x="611188" y="2205038"/>
            <a:ext cx="6554787" cy="439261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C:\Documents and Settings\Zoe\Local Settings\Temporary Internet Files\Content.IE5\KY23HOSG\MC900304299[1].wmf"/>
          <p:cNvPicPr>
            <a:picLocks noChangeAspect="1" noChangeArrowheads="1"/>
          </p:cNvPicPr>
          <p:nvPr/>
        </p:nvPicPr>
        <p:blipFill>
          <a:blip r:embed="rId2"/>
          <a:srcRect/>
          <a:stretch>
            <a:fillRect/>
          </a:stretch>
        </p:blipFill>
        <p:spPr bwMode="auto">
          <a:xfrm>
            <a:off x="6659563" y="5565775"/>
            <a:ext cx="2316162" cy="1100138"/>
          </a:xfrm>
          <a:prstGeom prst="rect">
            <a:avLst/>
          </a:prstGeom>
          <a:solidFill>
            <a:schemeClr val="bg1"/>
          </a:solidFill>
          <a:ln w="9525">
            <a:noFill/>
            <a:miter lim="800000"/>
            <a:headEnd/>
            <a:tailEnd/>
          </a:ln>
        </p:spPr>
      </p:pic>
      <p:sp>
        <p:nvSpPr>
          <p:cNvPr id="35842" name="Text Box 5"/>
          <p:cNvSpPr txBox="1">
            <a:spLocks noChangeArrowheads="1"/>
          </p:cNvSpPr>
          <p:nvPr/>
        </p:nvSpPr>
        <p:spPr bwMode="auto">
          <a:xfrm>
            <a:off x="2268538" y="765175"/>
            <a:ext cx="6069012" cy="3508375"/>
          </a:xfrm>
          <a:prstGeom prst="rect">
            <a:avLst/>
          </a:prstGeom>
          <a:noFill/>
          <a:ln w="9525">
            <a:noFill/>
            <a:miter lim="800000"/>
            <a:headEnd/>
            <a:tailEnd/>
          </a:ln>
        </p:spPr>
        <p:txBody>
          <a:bodyPr>
            <a:spAutoFit/>
          </a:bodyPr>
          <a:lstStyle/>
          <a:p>
            <a:r>
              <a:rPr lang="en-GB" b="1"/>
              <a:t>Have a look through a variety of scenarios on your tables.</a:t>
            </a:r>
          </a:p>
          <a:p>
            <a:endParaRPr lang="en-GB" b="1"/>
          </a:p>
          <a:p>
            <a:r>
              <a:rPr lang="en-GB" b="1"/>
              <a:t>How easy do you think it will be for students to grasp the idea of PBL?  How much facilitation do you think they will need?  Comments?  Thoughts?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3"/>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447675"/>
            <a:ext cx="9144000" cy="1325563"/>
          </a:xfrm>
          <a:solidFill>
            <a:schemeClr val="bg1"/>
          </a:solidFill>
        </p:spPr>
        <p:txBody>
          <a:bodyPr wrap="square" lIns="91440" tIns="45720" rIns="91440" bIns="45720" numCol="1" anchorCtr="0" compatLnSpc="1">
            <a:prstTxWarp prst="textNoShape">
              <a:avLst/>
            </a:prstTxWarp>
          </a:bodyPr>
          <a:lstStyle/>
          <a:p>
            <a:pPr algn="ctr" eaLnBrk="1" hangingPunct="1">
              <a:defRPr/>
            </a:pPr>
            <a:r>
              <a:rPr lang="en-GB" sz="4000" b="1" cap="none" smtClean="0">
                <a:solidFill>
                  <a:srgbClr val="0070C0"/>
                </a:solidFill>
                <a:effectLst>
                  <a:outerShdw blurRad="38100" dist="38100" dir="2700000" algn="tl">
                    <a:srgbClr val="C0C0C0"/>
                  </a:outerShdw>
                </a:effectLst>
                <a:latin typeface="Calibri" pitchFamily="34" charset="0"/>
              </a:rPr>
              <a:t>Developing Graduate Attributes through PBL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3"/>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400" b="1" cap="none" smtClean="0">
                <a:solidFill>
                  <a:srgbClr val="0070C0"/>
                </a:solidFill>
                <a:effectLst>
                  <a:outerShdw blurRad="38100" dist="38100" dir="2700000" algn="tl">
                    <a:srgbClr val="C0C0C0"/>
                  </a:outerShdw>
                </a:effectLst>
                <a:latin typeface="Calibri" pitchFamily="34" charset="0"/>
              </a:rPr>
              <a:t>So what are Graduate Attributes?</a:t>
            </a:r>
          </a:p>
        </p:txBody>
      </p:sp>
      <p:sp>
        <p:nvSpPr>
          <p:cNvPr id="32770" name="Content Placeholder 2"/>
          <p:cNvSpPr>
            <a:spLocks noGrp="1"/>
          </p:cNvSpPr>
          <p:nvPr>
            <p:ph sz="quarter" idx="4294967295"/>
          </p:nvPr>
        </p:nvSpPr>
        <p:spPr>
          <a:xfrm>
            <a:off x="539750" y="1270000"/>
            <a:ext cx="8064500" cy="5183188"/>
          </a:xfrm>
          <a:solidFill>
            <a:schemeClr val="bg1"/>
          </a:solidFill>
          <a:ln w="50800" cmpd="thickThin">
            <a:solidFill>
              <a:srgbClr val="00B050"/>
            </a:solidFill>
          </a:ln>
        </p:spPr>
        <p:txBody>
          <a:bodyPr/>
          <a:lstStyle/>
          <a:p>
            <a:pPr eaLnBrk="1" hangingPunct="1"/>
            <a:r>
              <a:rPr lang="en-GB" sz="3200" smtClean="0">
                <a:latin typeface="Calibri" pitchFamily="34" charset="0"/>
              </a:rPr>
              <a:t>“</a:t>
            </a:r>
            <a:r>
              <a:rPr lang="en-GB" sz="3200" i="1" smtClean="0">
                <a:latin typeface="Calibri" pitchFamily="34" charset="0"/>
              </a:rPr>
              <a:t>The qualities, skills and understandings a university community agrees its students should develop during their time with the institution. These attributes include but go beyond the disciplinary expertise or technical knowledge that has traditionally formed the core of most university courses.  </a:t>
            </a:r>
            <a:r>
              <a:rPr lang="en-GB" sz="3200" b="1" i="1" smtClean="0">
                <a:latin typeface="Calibri" pitchFamily="34" charset="0"/>
              </a:rPr>
              <a:t>They are qualities that also prepare graduates as agents of social good in an unknown future</a:t>
            </a:r>
            <a:r>
              <a:rPr lang="en-GB" sz="3200" smtClean="0">
                <a:latin typeface="Calibri" pitchFamily="34" charset="0"/>
              </a:rPr>
              <a:t>.” </a:t>
            </a:r>
            <a:r>
              <a:rPr lang="en-GB" sz="2800" smtClean="0">
                <a:latin typeface="Calibri" pitchFamily="34" charset="0"/>
              </a:rPr>
              <a:t>Bowden et al., 2000, p1 (my bold)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2"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GB" cap="none" smtClean="0"/>
          </a:p>
        </p:txBody>
      </p:sp>
      <p:sp>
        <p:nvSpPr>
          <p:cNvPr id="112645" name="Title 1"/>
          <p:cNvSpPr>
            <a:spLocks/>
          </p:cNvSpPr>
          <p:nvPr/>
        </p:nvSpPr>
        <p:spPr bwMode="auto">
          <a:xfrm>
            <a:off x="0" y="260350"/>
            <a:ext cx="9144000" cy="1439863"/>
          </a:xfrm>
          <a:prstGeom prst="rect">
            <a:avLst/>
          </a:prstGeom>
          <a:solidFill>
            <a:schemeClr val="bg1"/>
          </a:solidFill>
          <a:ln w="9525">
            <a:noFill/>
            <a:miter lim="800000"/>
            <a:headEnd/>
            <a:tailEnd/>
          </a:ln>
        </p:spPr>
        <p:txBody>
          <a:bodyPr anchor="b"/>
          <a:lstStyle/>
          <a:p>
            <a:pPr algn="ctr">
              <a:defRPr/>
            </a:pPr>
            <a:r>
              <a:rPr lang="en-GB" sz="4400" b="1">
                <a:solidFill>
                  <a:srgbClr val="0070C0"/>
                </a:solidFill>
                <a:effectLst>
                  <a:outerShdw blurRad="38100" dist="38100" dir="2700000" algn="tl">
                    <a:srgbClr val="C0C0C0"/>
                  </a:outerShdw>
                </a:effectLst>
                <a:latin typeface="Calibri" pitchFamily="34" charset="0"/>
              </a:rPr>
              <a:t>What different themes are covered in your institutions Graduate Attributes?</a:t>
            </a:r>
          </a:p>
        </p:txBody>
      </p:sp>
      <p:pic>
        <p:nvPicPr>
          <p:cNvPr id="40964" name="Picture 2" descr="C:\Documents and Settings\Zoe\Local Settings\Temporary Internet Files\Content.IE5\KY23HOSG\MC900304299[1].wmf"/>
          <p:cNvPicPr>
            <a:picLocks noChangeAspect="1" noChangeArrowheads="1"/>
          </p:cNvPicPr>
          <p:nvPr/>
        </p:nvPicPr>
        <p:blipFill>
          <a:blip r:embed="rId3"/>
          <a:srcRect/>
          <a:stretch>
            <a:fillRect/>
          </a:stretch>
        </p:blipFill>
        <p:spPr bwMode="auto">
          <a:xfrm>
            <a:off x="7235825" y="1844675"/>
            <a:ext cx="1811338" cy="86042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200" b="1" cap="none" smtClean="0">
                <a:solidFill>
                  <a:srgbClr val="0070C0"/>
                </a:solidFill>
              </a:rPr>
              <a:t>Key areas….</a:t>
            </a:r>
          </a:p>
        </p:txBody>
      </p:sp>
      <p:sp>
        <p:nvSpPr>
          <p:cNvPr id="41986" name="Rectangle 3"/>
          <p:cNvSpPr>
            <a:spLocks noGrp="1"/>
          </p:cNvSpPr>
          <p:nvPr>
            <p:ph type="body" sz="half" idx="4294967295"/>
          </p:nvPr>
        </p:nvSpPr>
        <p:spPr>
          <a:xfrm>
            <a:off x="1619250" y="1628775"/>
            <a:ext cx="3657600" cy="4873625"/>
          </a:xfrm>
        </p:spPr>
        <p:txBody>
          <a:bodyPr/>
          <a:lstStyle/>
          <a:p>
            <a:pPr>
              <a:lnSpc>
                <a:spcPct val="120000"/>
              </a:lnSpc>
            </a:pPr>
            <a:r>
              <a:rPr lang="en-GB" b="1" smtClean="0"/>
              <a:t>Discipline Expertise</a:t>
            </a:r>
          </a:p>
          <a:p>
            <a:pPr>
              <a:lnSpc>
                <a:spcPct val="120000"/>
              </a:lnSpc>
            </a:pPr>
            <a:r>
              <a:rPr lang="en-GB" b="1" smtClean="0"/>
              <a:t>Professionalism</a:t>
            </a:r>
          </a:p>
          <a:p>
            <a:pPr>
              <a:lnSpc>
                <a:spcPct val="120000"/>
              </a:lnSpc>
            </a:pPr>
            <a:r>
              <a:rPr lang="en-GB" b="1" smtClean="0"/>
              <a:t>Global Citizenship/ Perspectives</a:t>
            </a:r>
          </a:p>
          <a:p>
            <a:pPr>
              <a:lnSpc>
                <a:spcPct val="120000"/>
              </a:lnSpc>
            </a:pPr>
            <a:r>
              <a:rPr lang="en-GB" b="1" smtClean="0"/>
              <a:t>Communication and Teamwork </a:t>
            </a:r>
            <a:endParaRPr lang="en-GB" smtClean="0"/>
          </a:p>
          <a:p>
            <a:pPr>
              <a:lnSpc>
                <a:spcPct val="120000"/>
              </a:lnSpc>
            </a:pPr>
            <a:r>
              <a:rPr lang="en-GB" b="1" smtClean="0"/>
              <a:t>Self-awareness</a:t>
            </a:r>
            <a:endParaRPr lang="en-GB" smtClean="0"/>
          </a:p>
        </p:txBody>
      </p:sp>
      <p:sp>
        <p:nvSpPr>
          <p:cNvPr id="41987" name="Rectangle 4"/>
          <p:cNvSpPr>
            <a:spLocks noGrp="1"/>
          </p:cNvSpPr>
          <p:nvPr>
            <p:ph type="body" sz="half" idx="4294967295"/>
          </p:nvPr>
        </p:nvSpPr>
        <p:spPr>
          <a:xfrm>
            <a:off x="5219700" y="1628775"/>
            <a:ext cx="3657600" cy="4873625"/>
          </a:xfrm>
        </p:spPr>
        <p:txBody>
          <a:bodyPr/>
          <a:lstStyle/>
          <a:p>
            <a:pPr>
              <a:lnSpc>
                <a:spcPct val="120000"/>
              </a:lnSpc>
            </a:pPr>
            <a:r>
              <a:rPr lang="en-GB" b="1" smtClean="0"/>
              <a:t>Reflective, Critical and Lifelong Learning</a:t>
            </a:r>
          </a:p>
          <a:p>
            <a:pPr>
              <a:lnSpc>
                <a:spcPct val="120000"/>
              </a:lnSpc>
            </a:pPr>
            <a:r>
              <a:rPr lang="en-GB" b="1" smtClean="0"/>
              <a:t>Interdisciplinarity</a:t>
            </a:r>
          </a:p>
          <a:p>
            <a:pPr>
              <a:lnSpc>
                <a:spcPct val="120000"/>
              </a:lnSpc>
            </a:pPr>
            <a:r>
              <a:rPr lang="en-GB" b="1" smtClean="0"/>
              <a:t>Problem solving</a:t>
            </a:r>
          </a:p>
          <a:p>
            <a:pPr>
              <a:lnSpc>
                <a:spcPct val="120000"/>
              </a:lnSpc>
            </a:pPr>
            <a:r>
              <a:rPr lang="en-GB" b="1" smtClean="0"/>
              <a:t>Flexibility</a:t>
            </a:r>
          </a:p>
          <a:p>
            <a:pPr>
              <a:lnSpc>
                <a:spcPct val="120000"/>
              </a:lnSpc>
            </a:pPr>
            <a:r>
              <a:rPr lang="en-GB" b="1" smtClean="0"/>
              <a:t>Technological literacy….</a:t>
            </a:r>
            <a:endParaRPr lang="en-GB" sz="2000" smtClean="0"/>
          </a:p>
          <a:p>
            <a:endParaRPr lang="en-GB"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ctrTitle"/>
          </p:nvPr>
        </p:nvSpPr>
        <p:spPr bwMode="auto">
          <a:xfrm>
            <a:off x="1835150" y="2708275"/>
            <a:ext cx="6600825" cy="714375"/>
          </a:xfrm>
        </p:spPr>
        <p:txBody>
          <a:bodyPr wrap="square" lIns="91440" tIns="45720" rIns="91440" bIns="45720" numCol="1" anchorCtr="0" compatLnSpc="1">
            <a:prstTxWarp prst="textNoShape">
              <a:avLst/>
            </a:prstTxWarp>
            <a:normAutofit fontScale="90000"/>
          </a:bodyPr>
          <a:lstStyle/>
          <a:p>
            <a:pPr eaLnBrk="1" hangingPunct="1"/>
            <a:r>
              <a:rPr lang="en-GB" sz="4000" cap="none" smtClean="0">
                <a:latin typeface="Calibri" pitchFamily="34" charset="0"/>
              </a:rPr>
              <a:t>PROBLEM-BASED LEARNING IN A CHANGING HIGHER EDUCATION ENVIRONMENT</a:t>
            </a:r>
          </a:p>
        </p:txBody>
      </p:sp>
      <p:sp>
        <p:nvSpPr>
          <p:cNvPr id="12290" name="Text Placeholder 4"/>
          <p:cNvSpPr>
            <a:spLocks noGrp="1"/>
          </p:cNvSpPr>
          <p:nvPr>
            <p:ph type="subTitle" idx="1"/>
          </p:nvPr>
        </p:nvSpPr>
        <p:spPr>
          <a:xfrm>
            <a:off x="2428875" y="4857750"/>
            <a:ext cx="4314825" cy="1428750"/>
          </a:xfrm>
        </p:spPr>
        <p:txBody>
          <a:bodyPr/>
          <a:lstStyle/>
          <a:p>
            <a:pPr eaLnBrk="1" hangingPunct="1"/>
            <a:r>
              <a:rPr lang="en-GB" sz="2800" b="0" smtClean="0">
                <a:latin typeface="Calibri" pitchFamily="34" charset="0"/>
              </a:rPr>
              <a:t>Zoe Robinson</a:t>
            </a:r>
          </a:p>
          <a:p>
            <a:pPr eaLnBrk="1" hangingPunct="1"/>
            <a:r>
              <a:rPr lang="en-GB" sz="2800" b="0" smtClean="0">
                <a:latin typeface="Calibri" pitchFamily="34" charset="0"/>
              </a:rPr>
              <a:t>Keele University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C:\Users\Sophie-pops\Desktop\Keele Grad Attributes.bmp"/>
          <p:cNvPicPr>
            <a:picLocks noChangeAspect="1" noChangeArrowheads="1"/>
          </p:cNvPicPr>
          <p:nvPr/>
        </p:nvPicPr>
        <p:blipFill>
          <a:blip r:embed="rId2"/>
          <a:srcRect/>
          <a:stretch>
            <a:fillRect/>
          </a:stretch>
        </p:blipFill>
        <p:spPr bwMode="auto">
          <a:xfrm>
            <a:off x="1187450" y="333375"/>
            <a:ext cx="6553200" cy="632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6" descr="photos June 08 147.jpg"/>
          <p:cNvPicPr>
            <a:picLocks noChangeAspect="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sp>
        <p:nvSpPr>
          <p:cNvPr id="44034" name="Title 1"/>
          <p:cNvSpPr>
            <a:spLocks noGrp="1"/>
          </p:cNvSpPr>
          <p:nvPr>
            <p:ph type="ctrTitle" idx="4294967295"/>
          </p:nvPr>
        </p:nvSpPr>
        <p:spPr bwMode="auto">
          <a:xfrm>
            <a:off x="684213" y="260350"/>
            <a:ext cx="7775575" cy="1655763"/>
          </a:xfrm>
          <a:noFill/>
        </p:spPr>
        <p:txBody>
          <a:bodyPr wrap="square" lIns="91440" tIns="45720" rIns="91440" bIns="45720" numCol="1" anchor="ctr" anchorCtr="0" compatLnSpc="1">
            <a:prstTxWarp prst="textNoShape">
              <a:avLst/>
            </a:prstTxWarp>
          </a:bodyPr>
          <a:lstStyle/>
          <a:p>
            <a:pPr algn="ctr" eaLnBrk="1" hangingPunct="1"/>
            <a:r>
              <a:rPr lang="en-GB" sz="4000" b="1" cap="none" smtClean="0">
                <a:solidFill>
                  <a:srgbClr val="0070C0"/>
                </a:solidFill>
                <a:latin typeface="Calibri" pitchFamily="34" charset="0"/>
              </a:rPr>
              <a:t>Delivering Education for Sustainable Development (ESD) through PBL</a:t>
            </a:r>
            <a:endParaRPr lang="en-US" sz="4000" b="1" cap="none" smtClean="0">
              <a:solidFill>
                <a:srgbClr val="0070C0"/>
              </a:solidFill>
              <a:latin typeface="Calibri" pitchFamily="34" charset="0"/>
            </a:endParaRPr>
          </a:p>
        </p:txBody>
      </p:sp>
      <p:sp>
        <p:nvSpPr>
          <p:cNvPr id="44035" name="Text Box 8"/>
          <p:cNvSpPr txBox="1">
            <a:spLocks noChangeArrowheads="1"/>
          </p:cNvSpPr>
          <p:nvPr/>
        </p:nvSpPr>
        <p:spPr bwMode="auto">
          <a:xfrm>
            <a:off x="158750" y="4292600"/>
            <a:ext cx="8805863" cy="2235200"/>
          </a:xfrm>
          <a:prstGeom prst="rect">
            <a:avLst/>
          </a:prstGeom>
          <a:solidFill>
            <a:schemeClr val="bg1">
              <a:alpha val="50195"/>
            </a:schemeClr>
          </a:solidFill>
          <a:ln w="9525">
            <a:solidFill>
              <a:schemeClr val="tx1"/>
            </a:solidFill>
            <a:miter lim="800000"/>
            <a:headEnd/>
            <a:tailEnd/>
          </a:ln>
        </p:spPr>
        <p:txBody>
          <a:bodyPr>
            <a:spAutoFit/>
          </a:bodyPr>
          <a:lstStyle/>
          <a:p>
            <a:pPr algn="ctr" eaLnBrk="0" hangingPunct="0">
              <a:spcBef>
                <a:spcPct val="20000"/>
              </a:spcBef>
              <a:buFont typeface="Arial" charset="0"/>
              <a:buNone/>
            </a:pPr>
            <a:r>
              <a:rPr lang="en-GB" sz="2000" i="1">
                <a:latin typeface="Arial" charset="0"/>
              </a:rPr>
              <a:t>“It is worth noting that (the destruction of the planet) is not the work of ignorant people.  Rather it is largely the results of work by people with BAs, BScs, LLBs, MBAs, and PhDs …Education can equip people to be more effective vandals of the earth.  If one listens carefully, it may even be possible to hear the Creation groan every year in late May when another batch of smart, degree-holding, but ecologically illiterate, </a:t>
            </a:r>
            <a:r>
              <a:rPr lang="en-US" sz="2000">
                <a:latin typeface="Arial" charset="0"/>
              </a:rPr>
              <a:t>Homo sapiens</a:t>
            </a:r>
            <a:r>
              <a:rPr lang="en-US" sz="2000" i="1">
                <a:latin typeface="Arial" charset="0"/>
              </a:rPr>
              <a:t> who are eager to succeed are launched into the biosphere”</a:t>
            </a:r>
            <a:r>
              <a:rPr lang="en-US" sz="2000">
                <a:latin typeface="Arial" charset="0"/>
              </a:rPr>
              <a:t>. </a:t>
            </a:r>
            <a:r>
              <a:rPr lang="en-US" sz="1600">
                <a:latin typeface="Arial" charset="0"/>
              </a:rPr>
              <a:t>– David Orr, 1994</a:t>
            </a:r>
            <a:endParaRPr lang="en-GB" sz="1600" b="1">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6082" name="Group 16"/>
          <p:cNvGrpSpPr>
            <a:grpSpLocks/>
          </p:cNvGrpSpPr>
          <p:nvPr/>
        </p:nvGrpSpPr>
        <p:grpSpPr bwMode="auto">
          <a:xfrm>
            <a:off x="4572000" y="2565400"/>
            <a:ext cx="4392613" cy="4032250"/>
            <a:chOff x="2880" y="1616"/>
            <a:chExt cx="2767" cy="2540"/>
          </a:xfrm>
        </p:grpSpPr>
        <p:sp>
          <p:nvSpPr>
            <p:cNvPr id="46087" name="Rectangle 3"/>
            <p:cNvSpPr>
              <a:spLocks noChangeArrowheads="1"/>
            </p:cNvSpPr>
            <p:nvPr/>
          </p:nvSpPr>
          <p:spPr bwMode="auto">
            <a:xfrm>
              <a:off x="2880" y="1616"/>
              <a:ext cx="2767" cy="2540"/>
            </a:xfrm>
            <a:prstGeom prst="rect">
              <a:avLst/>
            </a:prstGeom>
            <a:solidFill>
              <a:schemeClr val="bg1"/>
            </a:solidFill>
            <a:ln w="38100" cmpd="dbl">
              <a:solidFill>
                <a:schemeClr val="tx1"/>
              </a:solidFill>
              <a:miter lim="800000"/>
              <a:headEnd/>
              <a:tailEnd/>
            </a:ln>
          </p:spPr>
          <p:txBody>
            <a:bodyPr wrap="none" anchor="ctr"/>
            <a:lstStyle/>
            <a:p>
              <a:pPr algn="ctr"/>
              <a:endParaRPr lang="en-GB" sz="1800">
                <a:latin typeface="Arial" charset="0"/>
              </a:endParaRPr>
            </a:p>
          </p:txBody>
        </p:sp>
        <p:sp>
          <p:nvSpPr>
            <p:cNvPr id="46088" name="Oval 19"/>
            <p:cNvSpPr>
              <a:spLocks noChangeArrowheads="1"/>
            </p:cNvSpPr>
            <p:nvPr/>
          </p:nvSpPr>
          <p:spPr bwMode="auto">
            <a:xfrm>
              <a:off x="3016" y="2251"/>
              <a:ext cx="1361" cy="1134"/>
            </a:xfrm>
            <a:prstGeom prst="ellipse">
              <a:avLst/>
            </a:prstGeom>
            <a:solidFill>
              <a:schemeClr val="bg2"/>
            </a:solidFill>
            <a:ln w="9525">
              <a:solidFill>
                <a:schemeClr val="tx1"/>
              </a:solidFill>
              <a:round/>
              <a:headEnd/>
              <a:tailEnd/>
            </a:ln>
          </p:spPr>
          <p:txBody>
            <a:bodyPr wrap="none" anchor="ctr"/>
            <a:lstStyle/>
            <a:p>
              <a:pPr algn="ctr"/>
              <a:endParaRPr lang="en-GB" sz="1800">
                <a:latin typeface="Arial" charset="0"/>
              </a:endParaRPr>
            </a:p>
          </p:txBody>
        </p:sp>
        <p:sp>
          <p:nvSpPr>
            <p:cNvPr id="46089" name="Oval 20"/>
            <p:cNvSpPr>
              <a:spLocks noChangeArrowheads="1"/>
            </p:cNvSpPr>
            <p:nvPr/>
          </p:nvSpPr>
          <p:spPr bwMode="auto">
            <a:xfrm>
              <a:off x="3515" y="2931"/>
              <a:ext cx="1361" cy="1134"/>
            </a:xfrm>
            <a:prstGeom prst="ellipse">
              <a:avLst/>
            </a:prstGeom>
            <a:solidFill>
              <a:srgbClr val="FFFF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46090" name="Oval 21"/>
            <p:cNvSpPr>
              <a:spLocks noChangeArrowheads="1"/>
            </p:cNvSpPr>
            <p:nvPr/>
          </p:nvSpPr>
          <p:spPr bwMode="auto">
            <a:xfrm>
              <a:off x="4059" y="2251"/>
              <a:ext cx="1361" cy="1134"/>
            </a:xfrm>
            <a:prstGeom prst="ellipse">
              <a:avLst/>
            </a:prstGeom>
            <a:solidFill>
              <a:srgbClr val="0080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46091" name="Text Box 25"/>
            <p:cNvSpPr txBox="1">
              <a:spLocks noChangeArrowheads="1"/>
            </p:cNvSpPr>
            <p:nvPr/>
          </p:nvSpPr>
          <p:spPr bwMode="auto">
            <a:xfrm>
              <a:off x="4304" y="2614"/>
              <a:ext cx="1156" cy="404"/>
            </a:xfrm>
            <a:prstGeom prst="rect">
              <a:avLst/>
            </a:prstGeom>
            <a:noFill/>
            <a:ln w="9525">
              <a:noFill/>
              <a:miter lim="800000"/>
              <a:headEnd/>
              <a:tailEnd/>
            </a:ln>
          </p:spPr>
          <p:txBody>
            <a:bodyPr wrap="none">
              <a:spAutoFit/>
            </a:bodyPr>
            <a:lstStyle/>
            <a:p>
              <a:pPr algn="ctr"/>
              <a:r>
                <a:rPr lang="en-GB" sz="1800" b="1">
                  <a:latin typeface="Arial" charset="0"/>
                </a:rPr>
                <a:t>Environmental </a:t>
              </a:r>
            </a:p>
            <a:p>
              <a:pPr algn="ctr"/>
              <a:r>
                <a:rPr lang="en-GB" sz="1800" b="1">
                  <a:latin typeface="Arial" charset="0"/>
                </a:rPr>
                <a:t>quality</a:t>
              </a:r>
              <a:endParaRPr lang="en-US" sz="1800" b="1">
                <a:latin typeface="Arial" charset="0"/>
              </a:endParaRPr>
            </a:p>
          </p:txBody>
        </p:sp>
        <p:sp>
          <p:nvSpPr>
            <p:cNvPr id="46092" name="Text Box 26"/>
            <p:cNvSpPr txBox="1">
              <a:spLocks noChangeArrowheads="1"/>
            </p:cNvSpPr>
            <p:nvPr/>
          </p:nvSpPr>
          <p:spPr bwMode="auto">
            <a:xfrm>
              <a:off x="3226" y="2568"/>
              <a:ext cx="844" cy="404"/>
            </a:xfrm>
            <a:prstGeom prst="rect">
              <a:avLst/>
            </a:prstGeom>
            <a:noFill/>
            <a:ln w="9525">
              <a:noFill/>
              <a:miter lim="800000"/>
              <a:headEnd/>
              <a:tailEnd/>
            </a:ln>
          </p:spPr>
          <p:txBody>
            <a:bodyPr wrap="none">
              <a:spAutoFit/>
            </a:bodyPr>
            <a:lstStyle/>
            <a:p>
              <a:r>
                <a:rPr lang="en-GB" sz="1800" b="1">
                  <a:latin typeface="Arial" charset="0"/>
                </a:rPr>
                <a:t>Economic </a:t>
              </a:r>
            </a:p>
            <a:p>
              <a:r>
                <a:rPr lang="en-GB" sz="1800" b="1">
                  <a:latin typeface="Arial" charset="0"/>
                </a:rPr>
                <a:t>prosperity</a:t>
              </a:r>
              <a:endParaRPr lang="en-US" sz="1800" b="1">
                <a:latin typeface="Arial" charset="0"/>
              </a:endParaRPr>
            </a:p>
          </p:txBody>
        </p:sp>
        <p:sp>
          <p:nvSpPr>
            <p:cNvPr id="46093" name="Text Box 27"/>
            <p:cNvSpPr txBox="1">
              <a:spLocks noChangeArrowheads="1"/>
            </p:cNvSpPr>
            <p:nvPr/>
          </p:nvSpPr>
          <p:spPr bwMode="auto">
            <a:xfrm>
              <a:off x="3696" y="3430"/>
              <a:ext cx="1036" cy="231"/>
            </a:xfrm>
            <a:prstGeom prst="rect">
              <a:avLst/>
            </a:prstGeom>
            <a:noFill/>
            <a:ln w="9525">
              <a:noFill/>
              <a:miter lim="800000"/>
              <a:headEnd/>
              <a:tailEnd/>
            </a:ln>
          </p:spPr>
          <p:txBody>
            <a:bodyPr wrap="none">
              <a:spAutoFit/>
            </a:bodyPr>
            <a:lstStyle/>
            <a:p>
              <a:r>
                <a:rPr lang="en-GB" sz="1800" b="1">
                  <a:latin typeface="Arial" charset="0"/>
                </a:rPr>
                <a:t>Social justice</a:t>
              </a:r>
              <a:endParaRPr lang="en-US" sz="1800" b="1">
                <a:latin typeface="Arial" charset="0"/>
              </a:endParaRPr>
            </a:p>
          </p:txBody>
        </p:sp>
        <p:sp>
          <p:nvSpPr>
            <p:cNvPr id="98332" name="Text Box 28"/>
            <p:cNvSpPr txBox="1">
              <a:spLocks noChangeArrowheads="1"/>
            </p:cNvSpPr>
            <p:nvPr/>
          </p:nvSpPr>
          <p:spPr bwMode="auto">
            <a:xfrm>
              <a:off x="3696" y="1752"/>
              <a:ext cx="1160" cy="251"/>
            </a:xfrm>
            <a:prstGeom prst="rect">
              <a:avLst/>
            </a:prstGeom>
            <a:solidFill>
              <a:schemeClr val="bg1"/>
            </a:solidFill>
            <a:ln w="31750">
              <a:solidFill>
                <a:srgbClr val="800000"/>
              </a:solidFill>
              <a:miter lim="800000"/>
              <a:headEnd/>
              <a:tailEnd/>
            </a:ln>
            <a:effectLst/>
          </p:spPr>
          <p:txBody>
            <a:bodyPr wrap="none">
              <a:spAutoFit/>
            </a:bodyPr>
            <a:lstStyle/>
            <a:p>
              <a:pPr>
                <a:defRPr/>
              </a:pPr>
              <a:r>
                <a:rPr lang="en-GB" sz="1800" b="1">
                  <a:effectLst>
                    <a:outerShdw blurRad="38100" dist="38100" dir="2700000" algn="tl">
                      <a:srgbClr val="C0C0C0"/>
                    </a:outerShdw>
                  </a:effectLst>
                  <a:latin typeface="Arial" charset="0"/>
                  <a:cs typeface="+mn-cs"/>
                </a:rPr>
                <a:t>SUSTAINABLE</a:t>
              </a:r>
              <a:endParaRPr lang="en-US" sz="1800" b="1">
                <a:effectLst>
                  <a:outerShdw blurRad="38100" dist="38100" dir="2700000" algn="tl">
                    <a:srgbClr val="C0C0C0"/>
                  </a:outerShdw>
                </a:effectLst>
                <a:latin typeface="Arial" charset="0"/>
                <a:cs typeface="+mn-cs"/>
              </a:endParaRPr>
            </a:p>
          </p:txBody>
        </p:sp>
        <p:sp>
          <p:nvSpPr>
            <p:cNvPr id="46095" name="Line 29"/>
            <p:cNvSpPr>
              <a:spLocks noChangeShapeType="1"/>
            </p:cNvSpPr>
            <p:nvPr/>
          </p:nvSpPr>
          <p:spPr bwMode="auto">
            <a:xfrm flipH="1">
              <a:off x="4241" y="2024"/>
              <a:ext cx="0" cy="998"/>
            </a:xfrm>
            <a:prstGeom prst="line">
              <a:avLst/>
            </a:prstGeom>
            <a:noFill/>
            <a:ln w="63500">
              <a:solidFill>
                <a:schemeClr val="tx1"/>
              </a:solidFill>
              <a:round/>
              <a:headEnd/>
              <a:tailEnd type="triangle" w="med" len="med"/>
            </a:ln>
          </p:spPr>
          <p:txBody>
            <a:bodyPr/>
            <a:lstStyle/>
            <a:p>
              <a:endParaRPr lang="en-US"/>
            </a:p>
          </p:txBody>
        </p:sp>
      </p:grpSp>
      <p:pic>
        <p:nvPicPr>
          <p:cNvPr id="18435" name="Picture 10" descr="garabge truck"/>
          <p:cNvPicPr>
            <a:picLocks noChangeAspect="1" noChangeArrowheads="1"/>
          </p:cNvPicPr>
          <p:nvPr/>
        </p:nvPicPr>
        <p:blipFill>
          <a:blip r:embed="rId3"/>
          <a:srcRect/>
          <a:stretch>
            <a:fillRect/>
          </a:stretch>
        </p:blipFill>
        <p:spPr bwMode="auto">
          <a:xfrm>
            <a:off x="323850" y="260350"/>
            <a:ext cx="4762500" cy="3495675"/>
          </a:xfrm>
          <a:prstGeom prst="rect">
            <a:avLst/>
          </a:prstGeom>
          <a:noFill/>
          <a:ln w="50800" cmpd="dbl">
            <a:solidFill>
              <a:schemeClr val="tx1"/>
            </a:solidFill>
            <a:miter lim="800000"/>
            <a:headEnd/>
            <a:tailEnd/>
          </a:ln>
        </p:spPr>
      </p:pic>
      <p:sp>
        <p:nvSpPr>
          <p:cNvPr id="19471" name="Text Box 15"/>
          <p:cNvSpPr txBox="1">
            <a:spLocks noChangeArrowheads="1"/>
          </p:cNvSpPr>
          <p:nvPr/>
        </p:nvSpPr>
        <p:spPr bwMode="auto">
          <a:xfrm>
            <a:off x="5292725" y="333375"/>
            <a:ext cx="3851275" cy="822325"/>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EEECE1"/>
                  </a:outerShdw>
                </a:effectLst>
                <a:latin typeface="Arial" charset="0"/>
              </a:rPr>
              <a:t>Sustainability is not just about recycling….</a:t>
            </a:r>
          </a:p>
        </p:txBody>
      </p:sp>
      <p:sp>
        <p:nvSpPr>
          <p:cNvPr id="2" name="Text Box 15"/>
          <p:cNvSpPr txBox="1">
            <a:spLocks noChangeArrowheads="1"/>
          </p:cNvSpPr>
          <p:nvPr/>
        </p:nvSpPr>
        <p:spPr bwMode="auto">
          <a:xfrm>
            <a:off x="5292725" y="1341438"/>
            <a:ext cx="3851275" cy="457200"/>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D6ECFF"/>
                  </a:outerShdw>
                </a:effectLst>
                <a:latin typeface="Arial" charset="0"/>
              </a:rPr>
              <a:t>….or the environment</a:t>
            </a:r>
          </a:p>
        </p:txBody>
      </p:sp>
      <p:sp>
        <p:nvSpPr>
          <p:cNvPr id="46086" name="Content Placeholder 2"/>
          <p:cNvSpPr>
            <a:spLocks/>
          </p:cNvSpPr>
          <p:nvPr/>
        </p:nvSpPr>
        <p:spPr bwMode="auto">
          <a:xfrm>
            <a:off x="250825" y="3933825"/>
            <a:ext cx="4105275" cy="2663825"/>
          </a:xfrm>
          <a:prstGeom prst="rect">
            <a:avLst/>
          </a:prstGeom>
          <a:solidFill>
            <a:schemeClr val="bg1">
              <a:alpha val="79999"/>
            </a:schemeClr>
          </a:solidFill>
          <a:ln w="31750">
            <a:solidFill>
              <a:schemeClr val="tx1"/>
            </a:solidFill>
            <a:miter lim="800000"/>
            <a:headEnd/>
            <a:tailEnd/>
          </a:ln>
        </p:spPr>
        <p:txBody>
          <a:bodyPr/>
          <a:lstStyle/>
          <a:p>
            <a:pPr marL="273050" indent="-273050">
              <a:spcBef>
                <a:spcPts val="600"/>
              </a:spcBef>
              <a:buClr>
                <a:schemeClr val="accent1"/>
              </a:buClr>
              <a:buSzPct val="70000"/>
              <a:buFont typeface="Wingdings" pitchFamily="2" charset="2"/>
              <a:buNone/>
            </a:pPr>
            <a:r>
              <a:rPr lang="en-GB" sz="2000"/>
              <a:t>Sustainable Development is development that:</a:t>
            </a:r>
          </a:p>
          <a:p>
            <a:pPr marL="639763" lvl="1" indent="-273050" algn="ctr">
              <a:spcBef>
                <a:spcPct val="20000"/>
              </a:spcBef>
              <a:buClr>
                <a:schemeClr val="accent1"/>
              </a:buClr>
              <a:buSzPct val="80000"/>
              <a:buFont typeface="Wingdings 2" pitchFamily="18" charset="2"/>
              <a:buNone/>
            </a:pPr>
            <a:r>
              <a:rPr lang="en-GB" sz="2100" i="1"/>
              <a:t>‘meets the needs of the present without compromising the ability of future generations to meet their own needs’ </a:t>
            </a:r>
            <a:r>
              <a:rPr lang="en-GB" sz="1500" i="1"/>
              <a:t>(WCED, 1987)</a:t>
            </a:r>
            <a:endParaRPr lang="en-US" sz="19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CIMG1760"/>
          <p:cNvPicPr>
            <a:picLocks noChangeAspect="1" noChangeArrowheads="1"/>
          </p:cNvPicPr>
          <p:nvPr/>
        </p:nvPicPr>
        <p:blipFill>
          <a:blip r:embed="rId2">
            <a:lum bright="6000"/>
          </a:blip>
          <a:srcRect/>
          <a:stretch>
            <a:fillRect/>
          </a:stretch>
        </p:blipFill>
        <p:spPr bwMode="auto">
          <a:xfrm>
            <a:off x="0" y="0"/>
            <a:ext cx="9144000" cy="6858000"/>
          </a:xfrm>
          <a:prstGeom prst="rect">
            <a:avLst/>
          </a:prstGeom>
          <a:noFill/>
          <a:ln w="9525">
            <a:noFill/>
            <a:miter lim="800000"/>
            <a:headEnd/>
            <a:tailEnd/>
          </a:ln>
        </p:spPr>
      </p:pic>
      <p:sp>
        <p:nvSpPr>
          <p:cNvPr id="91139" name="Title 1"/>
          <p:cNvSpPr>
            <a:spLocks noGrp="1"/>
          </p:cNvSpPr>
          <p:nvPr>
            <p:ph type="title" idx="4294967295"/>
          </p:nvPr>
        </p:nvSpPr>
        <p:spPr bwMode="auto">
          <a:xfrm>
            <a:off x="0" y="260350"/>
            <a:ext cx="9144000" cy="777875"/>
          </a:xfrm>
        </p:spPr>
        <p:txBody>
          <a:bodyPr wrap="square" lIns="91440" tIns="45720" rIns="91440" bIns="45720" numCol="1" anchor="ctr" anchorCtr="0" compatLnSpc="1">
            <a:prstTxWarp prst="textNoShape">
              <a:avLst/>
            </a:prstTxWarp>
          </a:bodyPr>
          <a:lstStyle/>
          <a:p>
            <a:pPr algn="ctr" eaLnBrk="1" hangingPunct="1">
              <a:defRPr/>
            </a:pPr>
            <a:r>
              <a:rPr lang="en-GB" sz="3800" b="1" i="1" cap="none" smtClean="0">
                <a:solidFill>
                  <a:schemeClr val="bg2"/>
                </a:solidFill>
                <a:effectLst>
                  <a:outerShdw blurRad="38100" dist="38100" dir="2700000" algn="tl">
                    <a:srgbClr val="C0C0C0"/>
                  </a:outerShdw>
                </a:effectLst>
                <a:latin typeface="Century Schoolbook"/>
              </a:rPr>
              <a:t>ESD/EfS is transformative</a:t>
            </a:r>
            <a:r>
              <a:rPr lang="en-GB" sz="3400" b="1" i="1" cap="none" smtClean="0">
                <a:solidFill>
                  <a:schemeClr val="bg2"/>
                </a:solidFill>
                <a:effectLst>
                  <a:outerShdw blurRad="38100" dist="38100" dir="2700000" algn="tl">
                    <a:srgbClr val="C0C0C0"/>
                  </a:outerShdw>
                </a:effectLst>
                <a:latin typeface="Century Schoolbook"/>
              </a:rPr>
              <a:t> </a:t>
            </a:r>
            <a:r>
              <a:rPr lang="en-GB" sz="3800" b="1" i="1" cap="none" smtClean="0">
                <a:solidFill>
                  <a:schemeClr val="bg2"/>
                </a:solidFill>
                <a:effectLst>
                  <a:outerShdw blurRad="38100" dist="38100" dir="2700000" algn="tl">
                    <a:srgbClr val="C0C0C0"/>
                  </a:outerShdw>
                </a:effectLst>
                <a:latin typeface="Century Schoolbook"/>
              </a:rPr>
              <a:t>learning</a:t>
            </a:r>
            <a:endParaRPr lang="en-US" sz="3800" b="1" i="1" cap="none" smtClean="0">
              <a:solidFill>
                <a:schemeClr val="bg2"/>
              </a:solidFill>
              <a:effectLst>
                <a:outerShdw blurRad="38100" dist="38100" dir="2700000" algn="tl">
                  <a:srgbClr val="C0C0C0"/>
                </a:outerShdw>
              </a:effectLst>
              <a:latin typeface="Century Schoolbook"/>
            </a:endParaRPr>
          </a:p>
        </p:txBody>
      </p:sp>
      <p:sp>
        <p:nvSpPr>
          <p:cNvPr id="48131" name="Content Placeholder 2"/>
          <p:cNvSpPr>
            <a:spLocks/>
          </p:cNvSpPr>
          <p:nvPr/>
        </p:nvSpPr>
        <p:spPr bwMode="auto">
          <a:xfrm>
            <a:off x="106363" y="1125538"/>
            <a:ext cx="8713787" cy="15113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ESD/EfS generates shifts in the perspectives and frames of reference of learners, as well as their beliefs, attitudes and reactions</a:t>
            </a:r>
            <a:endParaRPr lang="en-US" sz="3200">
              <a:latin typeface="Calibri" pitchFamily="34" charset="0"/>
            </a:endParaRPr>
          </a:p>
        </p:txBody>
      </p:sp>
      <p:sp>
        <p:nvSpPr>
          <p:cNvPr id="91142" name="Text Box 6"/>
          <p:cNvSpPr txBox="1">
            <a:spLocks noChangeArrowheads="1"/>
          </p:cNvSpPr>
          <p:nvPr/>
        </p:nvSpPr>
        <p:spPr bwMode="auto">
          <a:xfrm>
            <a:off x="179388" y="4941888"/>
            <a:ext cx="8713787" cy="1584325"/>
          </a:xfrm>
          <a:prstGeom prst="rect">
            <a:avLst/>
          </a:prstGeom>
          <a:solidFill>
            <a:schemeClr val="bg1"/>
          </a:solidFill>
          <a:ln w="31750">
            <a:solidFill>
              <a:srgbClr val="800000"/>
            </a:solidFill>
            <a:miter lim="800000"/>
            <a:headEnd/>
            <a:tailEnd/>
          </a:ln>
        </p:spPr>
        <p:txBody>
          <a:bodyPr>
            <a:spAutoFit/>
          </a:bodyPr>
          <a:lstStyle/>
          <a:p>
            <a:pPr algn="ctr"/>
            <a:r>
              <a:rPr lang="en-GB" sz="2400" b="1" i="1">
                <a:latin typeface="Arial" charset="0"/>
              </a:rPr>
              <a:t>“If you make every university graduate 10 per cent more sustainable, however you measure it, that’s more impact than if you switch off all the lights in every university for a year”</a:t>
            </a:r>
            <a:r>
              <a:rPr lang="en-GB" sz="2400" b="1">
                <a:latin typeface="Arial" charset="0"/>
              </a:rPr>
              <a:t> </a:t>
            </a:r>
            <a:r>
              <a:rPr lang="en-GB" sz="2000">
                <a:latin typeface="Arial" charset="0"/>
              </a:rPr>
              <a:t>Iain Patton, Chief Executive, EAUC</a:t>
            </a:r>
          </a:p>
        </p:txBody>
      </p:sp>
      <p:sp>
        <p:nvSpPr>
          <p:cNvPr id="48133" name="Content Placeholder 2"/>
          <p:cNvSpPr>
            <a:spLocks/>
          </p:cNvSpPr>
          <p:nvPr/>
        </p:nvSpPr>
        <p:spPr bwMode="auto">
          <a:xfrm>
            <a:off x="179388" y="2852738"/>
            <a:ext cx="8713787" cy="6477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The potential to create ‘change agents’</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Norway bike tour 06 pics 018"/>
          <p:cNvPicPr>
            <a:picLocks noChangeAspect="1" noChangeArrowheads="1"/>
          </p:cNvPicPr>
          <p:nvPr/>
        </p:nvPicPr>
        <p:blipFill>
          <a:blip r:embed="rId3">
            <a:lum bright="18000"/>
          </a:blip>
          <a:srcRect/>
          <a:stretch>
            <a:fillRect/>
          </a:stretch>
        </p:blipFill>
        <p:spPr bwMode="auto">
          <a:xfrm>
            <a:off x="0" y="0"/>
            <a:ext cx="9144000" cy="6858000"/>
          </a:xfrm>
          <a:prstGeom prst="rect">
            <a:avLst/>
          </a:prstGeom>
          <a:noFill/>
          <a:ln w="9525">
            <a:noFill/>
            <a:miter lim="800000"/>
            <a:headEnd/>
            <a:tailEnd/>
          </a:ln>
        </p:spPr>
      </p:pic>
      <p:sp>
        <p:nvSpPr>
          <p:cNvPr id="49154" name="Title 1"/>
          <p:cNvSpPr>
            <a:spLocks noGrp="1"/>
          </p:cNvSpPr>
          <p:nvPr>
            <p:ph type="title" idx="4294967295"/>
          </p:nvPr>
        </p:nvSpPr>
        <p:spPr bwMode="auto">
          <a:xfrm>
            <a:off x="0" y="115888"/>
            <a:ext cx="9144000" cy="777875"/>
          </a:xfrm>
          <a:noFill/>
        </p:spPr>
        <p:txBody>
          <a:bodyPr wrap="square" lIns="91440" tIns="45720" rIns="91440" bIns="45720" numCol="1" anchor="ctr" anchorCtr="0" compatLnSpc="1">
            <a:prstTxWarp prst="textNoShape">
              <a:avLst/>
            </a:prstTxWarp>
          </a:bodyPr>
          <a:lstStyle/>
          <a:p>
            <a:pPr algn="ctr" eaLnBrk="1" hangingPunct="1"/>
            <a:r>
              <a:rPr lang="en-GB" sz="3800" b="1" i="1" cap="none" smtClean="0">
                <a:solidFill>
                  <a:schemeClr val="bg2"/>
                </a:solidFill>
                <a:latin typeface="Century Schoolbook"/>
              </a:rPr>
              <a:t>International drivers for ESD</a:t>
            </a:r>
          </a:p>
        </p:txBody>
      </p:sp>
      <p:sp>
        <p:nvSpPr>
          <p:cNvPr id="49155" name="Content Placeholder 2"/>
          <p:cNvSpPr>
            <a:spLocks noGrp="1"/>
          </p:cNvSpPr>
          <p:nvPr>
            <p:ph idx="4294967295"/>
          </p:nvPr>
        </p:nvSpPr>
        <p:spPr>
          <a:xfrm>
            <a:off x="179388" y="981075"/>
            <a:ext cx="8713787" cy="5616575"/>
          </a:xfrm>
          <a:solidFill>
            <a:schemeClr val="bg1">
              <a:alpha val="50195"/>
            </a:schemeClr>
          </a:solidFill>
        </p:spPr>
        <p:txBody>
          <a:bodyPr/>
          <a:lstStyle/>
          <a:p>
            <a:pPr eaLnBrk="1" hangingPunct="1"/>
            <a:r>
              <a:rPr lang="en-GB" sz="3600" b="1" i="1" smtClean="0">
                <a:latin typeface="Century Schoolbook"/>
              </a:rPr>
              <a:t>1992:</a:t>
            </a:r>
            <a:r>
              <a:rPr lang="en-GB" sz="3600" smtClean="0">
                <a:latin typeface="Century Schoolbook"/>
              </a:rPr>
              <a:t> UN Conference on Environment and Development, Rio. Education seen as ‘</a:t>
            </a:r>
            <a:r>
              <a:rPr lang="en-GB" sz="3600" i="1" smtClean="0">
                <a:latin typeface="Century Schoolbook"/>
              </a:rPr>
              <a:t>critical for promoting sustainable development and improving the capacity of people to address environmental and development issues</a:t>
            </a:r>
            <a:r>
              <a:rPr lang="en-GB" sz="3600" smtClean="0">
                <a:latin typeface="Century Schoolbook"/>
              </a:rPr>
              <a:t>.’</a:t>
            </a:r>
            <a:r>
              <a:rPr lang="en-GB" sz="3200" b="1" i="1" smtClean="0">
                <a:latin typeface="Century Schoolbook"/>
              </a:rPr>
              <a:t> </a:t>
            </a:r>
          </a:p>
          <a:p>
            <a:pPr eaLnBrk="1" hangingPunct="1"/>
            <a:r>
              <a:rPr lang="en-GB" sz="3600" b="1" i="1" smtClean="0">
                <a:latin typeface="Century Schoolbook"/>
              </a:rPr>
              <a:t>2005-2014 UN Decade for Education for Sustainable Development </a:t>
            </a:r>
          </a:p>
        </p:txBody>
      </p:sp>
      <p:pic>
        <p:nvPicPr>
          <p:cNvPr id="49156" name="Picture 5"/>
          <p:cNvPicPr>
            <a:picLocks noChangeAspect="1" noChangeArrowheads="1"/>
          </p:cNvPicPr>
          <p:nvPr/>
        </p:nvPicPr>
        <p:blipFill>
          <a:blip r:embed="rId4"/>
          <a:srcRect l="46068" t="25200" r="43298" b="55202"/>
          <a:stretch>
            <a:fillRect/>
          </a:stretch>
        </p:blipFill>
        <p:spPr bwMode="auto">
          <a:xfrm>
            <a:off x="8129588" y="0"/>
            <a:ext cx="1014412"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4284663" y="44450"/>
            <a:ext cx="4537075" cy="863600"/>
          </a:xfrm>
        </p:spPr>
        <p:txBody>
          <a:bodyPr wrap="square" lIns="91440" tIns="45720" rIns="91440" bIns="45720" numCol="1" anchor="ctr" anchorCtr="0" compatLnSpc="1">
            <a:prstTxWarp prst="textNoShape">
              <a:avLst/>
            </a:prstTxWarp>
          </a:bodyPr>
          <a:lstStyle/>
          <a:p>
            <a:pPr algn="ctr" eaLnBrk="1" hangingPunct="1">
              <a:defRPr/>
            </a:pPr>
            <a:r>
              <a:rPr lang="en-GB" sz="3400" b="1" i="1" cap="none" smtClean="0">
                <a:solidFill>
                  <a:schemeClr val="bg1"/>
                </a:solidFill>
                <a:effectLst>
                  <a:outerShdw blurRad="38100" dist="38100" dir="2700000" algn="tl">
                    <a:srgbClr val="D6ECFF"/>
                  </a:outerShdw>
                </a:effectLst>
                <a:latin typeface="Century Schoolbook"/>
              </a:rPr>
              <a:t>National drivers…</a:t>
            </a:r>
          </a:p>
        </p:txBody>
      </p:sp>
      <p:sp>
        <p:nvSpPr>
          <p:cNvPr id="3" name="Content Placeholder 2"/>
          <p:cNvSpPr>
            <a:spLocks noGrp="1"/>
          </p:cNvSpPr>
          <p:nvPr>
            <p:ph idx="4294967295"/>
          </p:nvPr>
        </p:nvSpPr>
        <p:spPr>
          <a:xfrm>
            <a:off x="4211638" y="909638"/>
            <a:ext cx="4681537" cy="5327650"/>
          </a:xfrm>
        </p:spPr>
        <p:txBody>
          <a:bodyPr>
            <a:normAutofit/>
          </a:bodyPr>
          <a:lstStyle/>
          <a:p>
            <a:pPr algn="ctr" eaLnBrk="1" hangingPunct="1">
              <a:lnSpc>
                <a:spcPct val="80000"/>
              </a:lnSpc>
              <a:buFont typeface="Wingdings" pitchFamily="2" charset="2"/>
              <a:buNone/>
              <a:defRPr/>
            </a:pPr>
            <a:r>
              <a:rPr lang="en-GB" sz="2000" smtClean="0">
                <a:solidFill>
                  <a:schemeClr val="bg1"/>
                </a:solidFill>
                <a:latin typeface="Century Schoolbook"/>
              </a:rPr>
              <a:t>“Within the next 10 years, the higher education sector in this country will be recognised as a major contributor to society's efforts to achieve sustainability - </a:t>
            </a:r>
            <a:r>
              <a:rPr lang="en-GB" sz="2000" b="1" smtClean="0">
                <a:solidFill>
                  <a:schemeClr val="bg1"/>
                </a:solidFill>
                <a:effectLst>
                  <a:outerShdw blurRad="38100" dist="38100" dir="2700000" algn="tl">
                    <a:srgbClr val="D6ECFF"/>
                  </a:outerShdw>
                </a:effectLst>
                <a:latin typeface="Century Schoolbook"/>
              </a:rPr>
              <a:t>through the skills and knowledge that its graduates learn and put into practice</a:t>
            </a:r>
            <a:r>
              <a:rPr lang="en-GB" sz="2000" smtClean="0">
                <a:solidFill>
                  <a:schemeClr val="bg1"/>
                </a:solidFill>
                <a:latin typeface="Century Schoolbook"/>
              </a:rPr>
              <a:t>, its research and exchange of knowledge through business, community and public policy engagement, and through its own strategies and operations.” (HEFCE 2009/03)</a:t>
            </a:r>
          </a:p>
          <a:p>
            <a:pPr algn="ctr" eaLnBrk="1" hangingPunct="1">
              <a:lnSpc>
                <a:spcPct val="80000"/>
              </a:lnSpc>
              <a:buFont typeface="Wingdings" pitchFamily="2" charset="2"/>
              <a:buNone/>
              <a:defRPr/>
            </a:pPr>
            <a:endParaRPr lang="en-GB" sz="2000" smtClean="0">
              <a:solidFill>
                <a:schemeClr val="bg1"/>
              </a:solidFill>
              <a:latin typeface="Century Schoolbook"/>
            </a:endParaRPr>
          </a:p>
          <a:p>
            <a:pPr algn="ctr" eaLnBrk="1" hangingPunct="1">
              <a:lnSpc>
                <a:spcPct val="80000"/>
              </a:lnSpc>
              <a:buFont typeface="Wingdings" pitchFamily="2" charset="2"/>
              <a:buNone/>
              <a:defRPr/>
            </a:pPr>
            <a:r>
              <a:rPr lang="en-GB" sz="2000" smtClean="0">
                <a:solidFill>
                  <a:schemeClr val="bg1"/>
                </a:solidFill>
                <a:latin typeface="Century Schoolbook"/>
              </a:rPr>
              <a:t>“…The greatest contribution education has to make to sustainable development is by enabling students to develop new skills and knowledge.  The main (though not only) way to make this happen is through developments in curricula and pedagogy.” (HEFCE, 2005)</a:t>
            </a:r>
          </a:p>
          <a:p>
            <a:pPr algn="ctr" eaLnBrk="1" hangingPunct="1">
              <a:lnSpc>
                <a:spcPct val="80000"/>
              </a:lnSpc>
              <a:defRPr/>
            </a:pPr>
            <a:endParaRPr lang="en-GB" sz="2000" smtClean="0">
              <a:solidFill>
                <a:schemeClr val="bg1"/>
              </a:solidFill>
              <a:latin typeface="Century Schoolbook"/>
            </a:endParaRPr>
          </a:p>
        </p:txBody>
      </p:sp>
      <p:pic>
        <p:nvPicPr>
          <p:cNvPr id="86020" name="Picture 6"/>
          <p:cNvPicPr>
            <a:picLocks noChangeAspect="1" noChangeArrowheads="1"/>
          </p:cNvPicPr>
          <p:nvPr/>
        </p:nvPicPr>
        <p:blipFill>
          <a:blip r:embed="rId3"/>
          <a:srcRect l="38982" t="16100" r="37781" b="25095"/>
          <a:stretch>
            <a:fillRect/>
          </a:stretch>
        </p:blipFill>
        <p:spPr bwMode="auto">
          <a:xfrm>
            <a:off x="331788" y="549275"/>
            <a:ext cx="3894137" cy="554355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457200" y="115888"/>
            <a:ext cx="8229600" cy="1143000"/>
          </a:xfrm>
        </p:spPr>
        <p:txBody>
          <a:bodyPr wrap="square" lIns="91440" tIns="45720" rIns="91440" bIns="45720" numCol="1" anchor="ctr" anchorCtr="0" compatLnSpc="1">
            <a:prstTxWarp prst="textNoShape">
              <a:avLst/>
            </a:prstTxWarp>
          </a:bodyPr>
          <a:lstStyle/>
          <a:p>
            <a:pPr algn="ctr" eaLnBrk="1" hangingPunct="1">
              <a:defRPr/>
            </a:pPr>
            <a:r>
              <a:rPr lang="en-GB" sz="4200" b="1" i="1" cap="none" smtClean="0">
                <a:solidFill>
                  <a:srgbClr val="0070C0"/>
                </a:solidFill>
                <a:effectLst>
                  <a:outerShdw blurRad="38100" dist="38100" dir="2700000" algn="tl">
                    <a:srgbClr val="C0C0C0"/>
                  </a:outerShdw>
                </a:effectLst>
                <a:latin typeface="Century Schoolbook"/>
              </a:rPr>
              <a:t>The student demand</a:t>
            </a:r>
            <a:endParaRPr lang="en-US" sz="4200" b="1" i="1" cap="none" smtClean="0">
              <a:solidFill>
                <a:srgbClr val="0070C0"/>
              </a:solidFill>
              <a:effectLst>
                <a:outerShdw blurRad="38100" dist="38100" dir="2700000" algn="tl">
                  <a:srgbClr val="C0C0C0"/>
                </a:outerShdw>
              </a:effectLst>
              <a:latin typeface="Century Schoolbook"/>
            </a:endParaRPr>
          </a:p>
        </p:txBody>
      </p:sp>
      <p:sp>
        <p:nvSpPr>
          <p:cNvPr id="53250" name="Content Placeholder 2"/>
          <p:cNvSpPr>
            <a:spLocks noGrp="1"/>
          </p:cNvSpPr>
          <p:nvPr>
            <p:ph idx="4294967295"/>
          </p:nvPr>
        </p:nvSpPr>
        <p:spPr>
          <a:xfrm>
            <a:off x="250825" y="1196975"/>
            <a:ext cx="4244975" cy="4464050"/>
          </a:xfrm>
          <a:solidFill>
            <a:schemeClr val="bg1"/>
          </a:solidFill>
        </p:spPr>
        <p:txBody>
          <a:bodyPr/>
          <a:lstStyle/>
          <a:p>
            <a:pPr eaLnBrk="1" hangingPunct="1">
              <a:lnSpc>
                <a:spcPct val="90000"/>
              </a:lnSpc>
            </a:pPr>
            <a:r>
              <a:rPr lang="en-GB" sz="2800" smtClean="0">
                <a:latin typeface="Century Schoolbook"/>
              </a:rPr>
              <a:t>Students see skills for SD as significant for employability and their future employers</a:t>
            </a:r>
          </a:p>
          <a:p>
            <a:pPr eaLnBrk="1" hangingPunct="1">
              <a:lnSpc>
                <a:spcPct val="90000"/>
              </a:lnSpc>
            </a:pPr>
            <a:r>
              <a:rPr lang="en-GB" sz="2800" smtClean="0">
                <a:latin typeface="Century Schoolbook"/>
              </a:rPr>
              <a:t>A growing numbers of students are seeking both universities and employers who incorporate and reflect good sustainability practices </a:t>
            </a:r>
          </a:p>
          <a:p>
            <a:pPr eaLnBrk="1" hangingPunct="1">
              <a:lnSpc>
                <a:spcPct val="90000"/>
              </a:lnSpc>
            </a:pPr>
            <a:endParaRPr lang="en-US" sz="2800" smtClean="0">
              <a:latin typeface="Century Schoolbook"/>
            </a:endParaRPr>
          </a:p>
        </p:txBody>
      </p:sp>
      <p:pic>
        <p:nvPicPr>
          <p:cNvPr id="53251" name="Picture 5"/>
          <p:cNvPicPr>
            <a:picLocks noChangeAspect="1" noChangeArrowheads="1"/>
          </p:cNvPicPr>
          <p:nvPr/>
        </p:nvPicPr>
        <p:blipFill>
          <a:blip r:embed="rId3"/>
          <a:srcRect/>
          <a:stretch>
            <a:fillRect/>
          </a:stretch>
        </p:blipFill>
        <p:spPr bwMode="auto">
          <a:xfrm>
            <a:off x="4643438" y="1125538"/>
            <a:ext cx="4271962" cy="3024187"/>
          </a:xfrm>
          <a:prstGeom prst="rect">
            <a:avLst/>
          </a:prstGeom>
          <a:noFill/>
          <a:ln w="9525">
            <a:solidFill>
              <a:schemeClr val="tx1"/>
            </a:solidFill>
            <a:miter lim="800000"/>
            <a:headEnd/>
            <a:tailEnd/>
          </a:ln>
        </p:spPr>
      </p:pic>
      <p:sp>
        <p:nvSpPr>
          <p:cNvPr id="53252" name="Rectangle 6"/>
          <p:cNvSpPr>
            <a:spLocks noChangeArrowheads="1"/>
          </p:cNvSpPr>
          <p:nvPr/>
        </p:nvSpPr>
        <p:spPr bwMode="auto">
          <a:xfrm>
            <a:off x="4572000" y="4221163"/>
            <a:ext cx="4572000" cy="1187450"/>
          </a:xfrm>
          <a:prstGeom prst="rect">
            <a:avLst/>
          </a:prstGeom>
          <a:noFill/>
          <a:ln w="9525">
            <a:noFill/>
            <a:miter lim="800000"/>
            <a:headEnd/>
            <a:tailEnd/>
          </a:ln>
        </p:spPr>
        <p:txBody>
          <a:bodyPr>
            <a:spAutoFit/>
          </a:bodyPr>
          <a:lstStyle/>
          <a:p>
            <a:r>
              <a:rPr lang="en-GB" sz="2400"/>
              <a:t>Many reports supporting:</a:t>
            </a:r>
          </a:p>
          <a:p>
            <a:pPr lvl="1"/>
            <a:r>
              <a:rPr lang="en-GB" sz="2400"/>
              <a:t>employer demand for ‘sustainability-literate’ graduates</a:t>
            </a:r>
          </a:p>
        </p:txBody>
      </p:sp>
      <p:sp>
        <p:nvSpPr>
          <p:cNvPr id="26629" name="Text Box 5"/>
          <p:cNvSpPr txBox="1">
            <a:spLocks noChangeArrowheads="1"/>
          </p:cNvSpPr>
          <p:nvPr/>
        </p:nvSpPr>
        <p:spPr bwMode="auto">
          <a:xfrm>
            <a:off x="250825" y="5881688"/>
            <a:ext cx="8569325" cy="898525"/>
          </a:xfrm>
          <a:prstGeom prst="rect">
            <a:avLst/>
          </a:prstGeom>
          <a:solidFill>
            <a:schemeClr val="bg1"/>
          </a:solidFill>
          <a:ln w="38100"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None/>
            </a:pPr>
            <a:r>
              <a:rPr lang="en-GB" b="1"/>
              <a:t>Highlights the need for HEIs to provide UGs with the opportunities to develop these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bwMode="auto">
          <a:xfrm>
            <a:off x="34925" y="414338"/>
            <a:ext cx="4537075" cy="1143000"/>
          </a:xfrm>
        </p:spPr>
        <p:txBody>
          <a:bodyPr wrap="square" lIns="91440" tIns="45720" rIns="91440" bIns="45720" numCol="1" anchorCtr="0" compatLnSpc="1">
            <a:prstTxWarp prst="textNoShape">
              <a:avLst/>
            </a:prstTxWarp>
            <a:normAutofit fontScale="90000"/>
          </a:bodyPr>
          <a:lstStyle/>
          <a:p>
            <a:pPr algn="ctr" eaLnBrk="1" hangingPunct="1">
              <a:defRPr/>
            </a:pPr>
            <a:r>
              <a:rPr lang="en-GB" sz="3200" b="1" cap="none" smtClean="0">
                <a:solidFill>
                  <a:srgbClr val="0070C0"/>
                </a:solidFill>
                <a:latin typeface="Calibri" pitchFamily="34" charset="0"/>
              </a:rPr>
              <a:t>Universities and the green economy: graduates for the future</a:t>
            </a:r>
          </a:p>
        </p:txBody>
      </p:sp>
      <p:sp>
        <p:nvSpPr>
          <p:cNvPr id="55298" name="Rectangle 3"/>
          <p:cNvSpPr>
            <a:spLocks noGrp="1"/>
          </p:cNvSpPr>
          <p:nvPr>
            <p:ph type="body" idx="4294967295"/>
          </p:nvPr>
        </p:nvSpPr>
        <p:spPr>
          <a:xfrm>
            <a:off x="179388" y="1628775"/>
            <a:ext cx="4392612" cy="3455988"/>
          </a:xfrm>
        </p:spPr>
        <p:txBody>
          <a:bodyPr/>
          <a:lstStyle/>
          <a:p>
            <a:pPr eaLnBrk="1" hangingPunct="1"/>
            <a:r>
              <a:rPr lang="en-GB" smtClean="0">
                <a:latin typeface="Century Schoolbook"/>
              </a:rPr>
              <a:t>Links being made between graduate attributes and the ‘Green Economy’</a:t>
            </a:r>
          </a:p>
          <a:p>
            <a:pPr eaLnBrk="1" hangingPunct="1"/>
            <a:endParaRPr lang="en-GB" smtClean="0">
              <a:latin typeface="Century Schoolbook"/>
            </a:endParaRPr>
          </a:p>
          <a:p>
            <a:pPr eaLnBrk="1" hangingPunct="1"/>
            <a:endParaRPr lang="en-GB" sz="2000" smtClean="0">
              <a:latin typeface="Century Schoolbook"/>
            </a:endParaRPr>
          </a:p>
        </p:txBody>
      </p:sp>
      <p:pic>
        <p:nvPicPr>
          <p:cNvPr id="55299" name="Picture 4"/>
          <p:cNvPicPr>
            <a:picLocks noChangeAspect="1" noChangeArrowheads="1"/>
          </p:cNvPicPr>
          <p:nvPr/>
        </p:nvPicPr>
        <p:blipFill>
          <a:blip r:embed="rId3"/>
          <a:srcRect l="33862" t="15401" r="35043" b="6720"/>
          <a:stretch>
            <a:fillRect/>
          </a:stretch>
        </p:blipFill>
        <p:spPr bwMode="auto">
          <a:xfrm>
            <a:off x="4572000" y="333375"/>
            <a:ext cx="4292600" cy="6048375"/>
          </a:xfrm>
          <a:prstGeom prst="rect">
            <a:avLst/>
          </a:prstGeom>
          <a:noFill/>
          <a:ln w="9525" algn="ctr">
            <a:solidFill>
              <a:schemeClr val="tx1"/>
            </a:solidFill>
            <a:miter lim="800000"/>
            <a:headEnd/>
            <a:tailEnd/>
          </a:ln>
        </p:spPr>
      </p:pic>
      <p:sp>
        <p:nvSpPr>
          <p:cNvPr id="35845" name="Text Box 5"/>
          <p:cNvSpPr txBox="1">
            <a:spLocks noChangeArrowheads="1"/>
          </p:cNvSpPr>
          <p:nvPr/>
        </p:nvSpPr>
        <p:spPr bwMode="auto">
          <a:xfrm>
            <a:off x="179388" y="2979738"/>
            <a:ext cx="4197350" cy="1744662"/>
          </a:xfrm>
          <a:prstGeom prst="rect">
            <a:avLst/>
          </a:prstGeom>
          <a:noFill/>
          <a:ln w="9525" algn="ctr">
            <a:solidFill>
              <a:schemeClr val="accent1"/>
            </a:solidFill>
            <a:miter lim="800000"/>
            <a:headEnd/>
            <a:tailEnd/>
          </a:ln>
        </p:spPr>
        <p:txBody>
          <a:bodyPr>
            <a:spAutoFit/>
          </a:bodyPr>
          <a:lstStyle/>
          <a:p>
            <a:pPr marL="273050" indent="-273050">
              <a:lnSpc>
                <a:spcPct val="90000"/>
              </a:lnSpc>
              <a:spcBef>
                <a:spcPts val="600"/>
              </a:spcBef>
              <a:buClr>
                <a:schemeClr val="accent1"/>
              </a:buClr>
              <a:buSzPct val="70000"/>
              <a:buFont typeface="Wingdings" pitchFamily="2" charset="2"/>
              <a:buChar char=""/>
            </a:pPr>
            <a:r>
              <a:rPr lang="en-GB" sz="2400"/>
              <a:t>“Universities should enable students to develop the skills to work with the problems and uncertainty around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itle 1"/>
          <p:cNvSpPr>
            <a:spLocks noGrp="1"/>
          </p:cNvSpPr>
          <p:nvPr>
            <p:ph type="ctrTitle"/>
          </p:nvPr>
        </p:nvSpPr>
        <p:spPr bwMode="auto">
          <a:xfrm>
            <a:off x="1857375" y="620713"/>
            <a:ext cx="6457950" cy="3228975"/>
          </a:xfrm>
        </p:spPr>
        <p:txBody>
          <a:bodyPr wrap="square" lIns="91440" tIns="45720" rIns="91440" bIns="45720" numCol="1" anchorCtr="0" compatLnSpc="1">
            <a:prstTxWarp prst="textNoShape">
              <a:avLst/>
            </a:prstTxWarp>
            <a:spAutoFit/>
          </a:bodyPr>
          <a:lstStyle/>
          <a:p>
            <a:pPr eaLnBrk="1" hangingPunct="1"/>
            <a:r>
              <a:rPr lang="en-GB" sz="4400" cap="none" smtClean="0">
                <a:latin typeface="Calibri" pitchFamily="34" charset="0"/>
              </a:rPr>
              <a:t>SO, WHY USE PROBLEM-BASED LEARNING FOR SUSTAINABILITY EDUCATION?</a:t>
            </a:r>
            <a:r>
              <a:rPr lang="en-GB" cap="none" smtClean="0"/>
              <a:t/>
            </a:r>
            <a:br>
              <a:rPr lang="en-GB" cap="none" smtClean="0"/>
            </a:br>
            <a:endParaRPr lang="en-GB" cap="none"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type="body" idx="1"/>
          </p:nvPr>
        </p:nvSpPr>
        <p:spPr>
          <a:xfrm>
            <a:off x="323850" y="404813"/>
            <a:ext cx="8135938" cy="3744912"/>
          </a:xfrm>
          <a:ln w="50800" cmpd="thickThin">
            <a:solidFill>
              <a:srgbClr val="00B050"/>
            </a:solidFill>
          </a:ln>
        </p:spPr>
        <p:txBody>
          <a:bodyPr/>
          <a:lstStyle/>
          <a:p>
            <a:pPr eaLnBrk="1" hangingPunct="1"/>
            <a:r>
              <a:rPr lang="en-GB" sz="2800" smtClean="0">
                <a:latin typeface="Calibri" pitchFamily="34" charset="0"/>
              </a:rPr>
              <a:t>Effective ESD requires pedagogical shifts from:</a:t>
            </a:r>
          </a:p>
          <a:p>
            <a:pPr marL="742950" lvl="1" indent="-285750" eaLnBrk="1" hangingPunct="1"/>
            <a:r>
              <a:rPr lang="en-GB" sz="2500" smtClean="0">
                <a:latin typeface="Calibri" pitchFamily="34" charset="0"/>
              </a:rPr>
              <a:t>Teacher-centred to student centred </a:t>
            </a:r>
          </a:p>
          <a:p>
            <a:pPr marL="742950" lvl="1" indent="-285750" eaLnBrk="1" hangingPunct="1"/>
            <a:r>
              <a:rPr lang="en-GB" sz="2500" smtClean="0">
                <a:latin typeface="Calibri" pitchFamily="34" charset="0"/>
              </a:rPr>
              <a:t>Individual learning to collaborative learning</a:t>
            </a:r>
          </a:p>
          <a:p>
            <a:pPr marL="742950" lvl="1" indent="-285750" eaLnBrk="1" hangingPunct="1"/>
            <a:r>
              <a:rPr lang="en-GB" sz="2500" smtClean="0">
                <a:latin typeface="Calibri" pitchFamily="34" charset="0"/>
              </a:rPr>
              <a:t>Theory dominated learning to praxis-orientated learning</a:t>
            </a:r>
          </a:p>
          <a:p>
            <a:pPr marL="742950" lvl="1" indent="-285750" eaLnBrk="1" hangingPunct="1"/>
            <a:r>
              <a:rPr lang="en-GB" sz="2500" smtClean="0">
                <a:latin typeface="Calibri" pitchFamily="34" charset="0"/>
              </a:rPr>
              <a:t>Sheer knowledge accumulation to problem solving</a:t>
            </a:r>
          </a:p>
          <a:p>
            <a:pPr marL="742950" lvl="1" indent="-285750" eaLnBrk="1" hangingPunct="1"/>
            <a:r>
              <a:rPr lang="en-GB" sz="2500" smtClean="0">
                <a:latin typeface="Calibri" pitchFamily="34" charset="0"/>
              </a:rPr>
              <a:t>Emphasis on cognitive objectives to skills-related objectives </a:t>
            </a:r>
            <a:r>
              <a:rPr lang="en-GB" smtClean="0">
                <a:latin typeface="Calibri" pitchFamily="34" charset="0"/>
              </a:rPr>
              <a:t>(after Wals and jickling, 2002)</a:t>
            </a:r>
          </a:p>
          <a:p>
            <a:pPr eaLnBrk="1" hangingPunct="1"/>
            <a:endParaRPr lang="en-GB" smtClean="0">
              <a:latin typeface="Century Schoolbook"/>
            </a:endParaRPr>
          </a:p>
        </p:txBody>
      </p:sp>
      <p:sp>
        <p:nvSpPr>
          <p:cNvPr id="59394" name="Text Box 4"/>
          <p:cNvSpPr txBox="1">
            <a:spLocks noChangeArrowheads="1"/>
          </p:cNvSpPr>
          <p:nvPr/>
        </p:nvSpPr>
        <p:spPr bwMode="auto">
          <a:xfrm>
            <a:off x="323850" y="4437063"/>
            <a:ext cx="8135938" cy="2073275"/>
          </a:xfrm>
          <a:prstGeom prst="rect">
            <a:avLst/>
          </a:prstGeom>
          <a:solidFill>
            <a:srgbClr val="CCFFCC"/>
          </a:solidFill>
          <a:ln w="9525"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Char char=""/>
            </a:pPr>
            <a:r>
              <a:rPr lang="en-GB" sz="2400"/>
              <a:t>“</a:t>
            </a:r>
            <a:r>
              <a:rPr lang="en-GB" sz="2400" i="1"/>
              <a:t>The nature of ESD demands new perspectives on matters like curriculum, teaching and learning.  ESD and SD tend to focus on connections, feedback loops, relationships and interaction.  Yet the dominant educational structures are based on fragmentation rather than connections and synergy</a:t>
            </a:r>
            <a:r>
              <a:rPr lang="en-GB" sz="2400"/>
              <a:t>” </a:t>
            </a:r>
            <a:r>
              <a:rPr lang="en-GB" sz="1800"/>
              <a:t>Wals, 2009, p64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idx="4294967295"/>
          </p:nvPr>
        </p:nvSpPr>
        <p:spPr bwMode="auto">
          <a:xfrm>
            <a:off x="1857375" y="1357313"/>
            <a:ext cx="6715125" cy="3228975"/>
          </a:xfrm>
          <a:noFill/>
        </p:spPr>
        <p:txBody>
          <a:bodyPr wrap="square" lIns="91440" tIns="45720" rIns="91440" bIns="45720" numCol="1" anchorCtr="0" compatLnSpc="1">
            <a:prstTxWarp prst="textNoShape">
              <a:avLst/>
            </a:prstTxWarp>
            <a:spAutoFit/>
          </a:bodyPr>
          <a:lstStyle/>
          <a:p>
            <a:pPr eaLnBrk="1" hangingPunct="1"/>
            <a:r>
              <a:rPr lang="en-GB" sz="4400" b="1" cap="none" smtClean="0">
                <a:latin typeface="Calibri" pitchFamily="34" charset="0"/>
              </a:rPr>
              <a:t>INTRODUCING TRADITIONAL vs ‘HYBRID’ PROBLEM-BASED LEARNING</a:t>
            </a:r>
            <a:r>
              <a:rPr lang="en-GB" b="1" cap="none" smtClean="0"/>
              <a:t/>
            </a:r>
            <a:br>
              <a:rPr lang="en-GB" b="1" cap="none" smtClean="0"/>
            </a:br>
            <a:endParaRPr lang="en-GB" b="1" cap="none"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p:cNvSpPr>
          <p:nvPr/>
        </p:nvSpPr>
        <p:spPr bwMode="auto">
          <a:xfrm>
            <a:off x="1042988" y="981075"/>
            <a:ext cx="6715125" cy="3441700"/>
          </a:xfrm>
          <a:prstGeom prst="rect">
            <a:avLst/>
          </a:prstGeom>
          <a:noFill/>
          <a:ln w="9525">
            <a:noFill/>
            <a:miter lim="800000"/>
            <a:headEnd/>
            <a:tailEnd/>
          </a:ln>
        </p:spPr>
        <p:txBody>
          <a:bodyPr anchor="b">
            <a:spAutoFit/>
          </a:bodyPr>
          <a:lstStyle/>
          <a:p>
            <a:r>
              <a:rPr lang="en-GB" sz="4400" b="1">
                <a:solidFill>
                  <a:srgbClr val="0070C0"/>
                </a:solidFill>
                <a:latin typeface="Calibri" pitchFamily="34" charset="0"/>
              </a:rPr>
              <a:t>….AND HOW DO STUDENTS BENEFIT FROM THIS PBL, GRADUATE ATTRIBUTES, ESD AND A LOAD OF OTHER AGENDAS….?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63490" name="Title 1"/>
          <p:cNvSpPr>
            <a:spLocks noGrp="1"/>
          </p:cNvSpPr>
          <p:nvPr>
            <p:ph type="title"/>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Employability and professionalism</a:t>
            </a:r>
            <a:endParaRPr lang="en-GB" sz="3400" cap="none" smtClean="0">
              <a:latin typeface="Century Schoolbook"/>
            </a:endParaRPr>
          </a:p>
        </p:txBody>
      </p:sp>
      <p:sp>
        <p:nvSpPr>
          <p:cNvPr id="63491" name="Content Placeholder 2"/>
          <p:cNvSpPr>
            <a:spLocks noGrp="1"/>
          </p:cNvSpPr>
          <p:nvPr>
            <p:ph sz="quarter" idx="1"/>
          </p:nvPr>
        </p:nvSpPr>
        <p:spPr>
          <a:xfrm>
            <a:off x="900113" y="1484313"/>
            <a:ext cx="7467600" cy="3024187"/>
          </a:xfrm>
          <a:solidFill>
            <a:schemeClr val="bg1">
              <a:alpha val="70195"/>
            </a:schemeClr>
          </a:solidFill>
        </p:spPr>
        <p:txBody>
          <a:bodyPr/>
          <a:lstStyle/>
          <a:p>
            <a:pPr eaLnBrk="1" hangingPunct="1"/>
            <a:r>
              <a:rPr lang="en-GB" sz="2800" smtClean="0">
                <a:latin typeface="Calibri" pitchFamily="34" charset="0"/>
              </a:rPr>
              <a:t>Active learning and problem solving</a:t>
            </a:r>
          </a:p>
          <a:p>
            <a:pPr eaLnBrk="1" hangingPunct="1"/>
            <a:r>
              <a:rPr lang="en-GB" sz="2800" smtClean="0">
                <a:latin typeface="Calibri" pitchFamily="34" charset="0"/>
              </a:rPr>
              <a:t>Team working</a:t>
            </a:r>
          </a:p>
          <a:p>
            <a:pPr eaLnBrk="1" hangingPunct="1"/>
            <a:r>
              <a:rPr lang="en-GB" sz="2800" smtClean="0">
                <a:latin typeface="Calibri" pitchFamily="34" charset="0"/>
              </a:rPr>
              <a:t>Project management</a:t>
            </a:r>
          </a:p>
          <a:p>
            <a:pPr eaLnBrk="1" hangingPunct="1"/>
            <a:r>
              <a:rPr lang="en-GB" sz="2800" smtClean="0">
                <a:latin typeface="Calibri" pitchFamily="34" charset="0"/>
              </a:rPr>
              <a:t>Leadership</a:t>
            </a:r>
          </a:p>
          <a:p>
            <a:pPr eaLnBrk="1" hangingPunct="1"/>
            <a:r>
              <a:rPr lang="en-GB" sz="2800" smtClean="0">
                <a:latin typeface="Calibri" pitchFamily="34" charset="0"/>
              </a:rPr>
              <a:t>Developing a logical and analytical approach to unfamiliar situations</a:t>
            </a:r>
          </a:p>
          <a:p>
            <a:pPr eaLnBrk="1" hangingPunct="1"/>
            <a:endParaRPr lang="en-GB" sz="2800" smtClean="0">
              <a:latin typeface="Century Schoolboo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p:cNvPicPr>
            <a:picLocks noChangeAspect="1" noChangeArrowheads="1"/>
          </p:cNvPicPr>
          <p:nvPr/>
        </p:nvPicPr>
        <p:blipFill>
          <a:blip r:embed="rId3"/>
          <a:srcRect/>
          <a:stretch>
            <a:fillRect/>
          </a:stretch>
        </p:blipFill>
        <p:spPr bwMode="auto">
          <a:xfrm>
            <a:off x="36513" y="26988"/>
            <a:ext cx="9144000" cy="6858000"/>
          </a:xfrm>
          <a:prstGeom prst="rect">
            <a:avLst/>
          </a:prstGeom>
          <a:noFill/>
          <a:ln w="9525">
            <a:noFill/>
            <a:miter lim="800000"/>
            <a:headEnd/>
            <a:tailEnd/>
          </a:ln>
        </p:spPr>
      </p:pic>
      <p:sp>
        <p:nvSpPr>
          <p:cNvPr id="65538" name="Title 1"/>
          <p:cNvSpPr>
            <a:spLocks noGrp="1"/>
          </p:cNvSpPr>
          <p:nvPr>
            <p:ph type="title" idx="4294967295"/>
          </p:nvPr>
        </p:nvSpPr>
        <p:spPr bwMode="auto">
          <a:xfrm>
            <a:off x="0" y="692150"/>
            <a:ext cx="9144000" cy="633413"/>
          </a:xfrm>
          <a:solidFill>
            <a:schemeClr val="bg1"/>
          </a:solidFill>
        </p:spPr>
        <p:txBody>
          <a:bodyPr wrap="square" lIns="91440" tIns="45720" rIns="91440" bIns="45720" numCol="1" anchorCtr="0" compatLnSpc="1">
            <a:prstTxWarp prst="textNoShape">
              <a:avLst/>
            </a:prstTxWarp>
          </a:bodyPr>
          <a:lstStyle/>
          <a:p>
            <a:pPr algn="ctr" eaLnBrk="1" hangingPunct="1"/>
            <a:r>
              <a:rPr lang="en-GB" sz="3200" b="1" cap="none" smtClean="0">
                <a:solidFill>
                  <a:srgbClr val="0070C0"/>
                </a:solidFill>
                <a:latin typeface="Calibri" pitchFamily="34" charset="0"/>
              </a:rPr>
              <a:t>Employability and professionalism</a:t>
            </a:r>
            <a:endParaRPr lang="en-GB" cap="none" smtClean="0">
              <a:latin typeface="Century Schoolbook"/>
            </a:endParaRPr>
          </a:p>
        </p:txBody>
      </p:sp>
      <p:sp>
        <p:nvSpPr>
          <p:cNvPr id="65539" name="Content Placeholder 2"/>
          <p:cNvSpPr>
            <a:spLocks noGrp="1"/>
          </p:cNvSpPr>
          <p:nvPr>
            <p:ph sz="quarter" idx="4294967295"/>
          </p:nvPr>
        </p:nvSpPr>
        <p:spPr>
          <a:xfrm>
            <a:off x="827088" y="1557338"/>
            <a:ext cx="6697662" cy="2951162"/>
          </a:xfrm>
          <a:solidFill>
            <a:schemeClr val="bg1">
              <a:alpha val="79999"/>
            </a:schemeClr>
          </a:solidFill>
        </p:spPr>
        <p:txBody>
          <a:bodyPr/>
          <a:lstStyle/>
          <a:p>
            <a:pPr eaLnBrk="1" hangingPunct="1"/>
            <a:r>
              <a:rPr lang="en-GB" sz="2800" smtClean="0">
                <a:latin typeface="Calibri" pitchFamily="34" charset="0"/>
              </a:rPr>
              <a:t>Critical reasoning and reflection</a:t>
            </a:r>
          </a:p>
          <a:p>
            <a:pPr eaLnBrk="1" hangingPunct="1"/>
            <a:r>
              <a:rPr lang="en-GB" sz="2800" smtClean="0">
                <a:latin typeface="Calibri" pitchFamily="34" charset="0"/>
              </a:rPr>
              <a:t>Negotiating and persuading skills</a:t>
            </a:r>
          </a:p>
          <a:p>
            <a:pPr eaLnBrk="1" hangingPunct="1"/>
            <a:r>
              <a:rPr lang="en-GB" sz="2800" smtClean="0">
                <a:latin typeface="Calibri" pitchFamily="34" charset="0"/>
              </a:rPr>
              <a:t>Group communication</a:t>
            </a:r>
          </a:p>
          <a:p>
            <a:pPr eaLnBrk="1" hangingPunct="1"/>
            <a:r>
              <a:rPr lang="en-GB" sz="2800" smtClean="0">
                <a:latin typeface="Calibri" pitchFamily="34" charset="0"/>
              </a:rPr>
              <a:t>Real-world scenarios</a:t>
            </a:r>
          </a:p>
          <a:p>
            <a:pPr eaLnBrk="1" hangingPunct="1"/>
            <a:r>
              <a:rPr lang="en-GB" sz="2800" smtClean="0">
                <a:latin typeface="Calibri" pitchFamily="34" charset="0"/>
              </a:rPr>
              <a:t>Audience focussed</a:t>
            </a:r>
          </a:p>
          <a:p>
            <a:pPr eaLnBrk="1" hangingPunct="1"/>
            <a:r>
              <a:rPr lang="en-GB" sz="2800" smtClean="0">
                <a:latin typeface="Calibri" pitchFamily="34" charset="0"/>
              </a:rPr>
              <a:t>Approaching professionals</a:t>
            </a:r>
          </a:p>
          <a:p>
            <a:pPr eaLnBrk="1" hangingPunct="1"/>
            <a:endParaRPr lang="en-GB" sz="2800" smtClean="0">
              <a:latin typeface="Century Schoolbook"/>
            </a:endParaRPr>
          </a:p>
        </p:txBody>
      </p:sp>
      <p:sp>
        <p:nvSpPr>
          <p:cNvPr id="77828" name="Text Box 4"/>
          <p:cNvSpPr txBox="1">
            <a:spLocks noChangeArrowheads="1"/>
          </p:cNvSpPr>
          <p:nvPr/>
        </p:nvSpPr>
        <p:spPr bwMode="auto">
          <a:xfrm>
            <a:off x="323850" y="4797425"/>
            <a:ext cx="8569325" cy="194310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“When we met [the energy manager] about the energy issues it was a really professional meeting and the topics we discussed were nicely in depth, really technical.  In some modules it’s still like school.  It’s nice to be in a work-based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p:cNvPicPr>
            <a:picLocks noChangeAspect="1" noChangeArrowheads="1"/>
          </p:cNvPicPr>
          <p:nvPr/>
        </p:nvPicPr>
        <p:blipFill>
          <a:blip r:embed="rId3"/>
          <a:srcRect t="26013" b="1625"/>
          <a:stretch>
            <a:fillRect/>
          </a:stretch>
        </p:blipFill>
        <p:spPr bwMode="auto">
          <a:xfrm>
            <a:off x="0" y="0"/>
            <a:ext cx="9144000" cy="6858000"/>
          </a:xfrm>
          <a:prstGeom prst="rect">
            <a:avLst/>
          </a:prstGeom>
          <a:noFill/>
          <a:ln w="9525">
            <a:noFill/>
            <a:miter lim="800000"/>
            <a:headEnd/>
            <a:tailEnd/>
          </a:ln>
        </p:spPr>
      </p:pic>
      <p:sp>
        <p:nvSpPr>
          <p:cNvPr id="67586" name="Title 1"/>
          <p:cNvSpPr>
            <a:spLocks noGrp="1"/>
          </p:cNvSpPr>
          <p:nvPr>
            <p:ph type="title" idx="4294967295"/>
          </p:nvPr>
        </p:nvSpPr>
        <p:spPr bwMode="auto">
          <a:xfrm>
            <a:off x="0" y="260350"/>
            <a:ext cx="9144000" cy="72072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Internationalisation</a:t>
            </a:r>
            <a:endParaRPr lang="en-GB" sz="3800" cap="none" smtClean="0">
              <a:latin typeface="Century Schoolbook"/>
            </a:endParaRPr>
          </a:p>
        </p:txBody>
      </p:sp>
      <p:sp>
        <p:nvSpPr>
          <p:cNvPr id="67587" name="Content Placeholder 2"/>
          <p:cNvSpPr>
            <a:spLocks noGrp="1"/>
          </p:cNvSpPr>
          <p:nvPr>
            <p:ph sz="quarter" idx="4294967295"/>
          </p:nvPr>
        </p:nvSpPr>
        <p:spPr>
          <a:xfrm>
            <a:off x="457200" y="1484313"/>
            <a:ext cx="7467600" cy="1223962"/>
          </a:xfrm>
          <a:solidFill>
            <a:schemeClr val="bg1">
              <a:alpha val="79999"/>
            </a:schemeClr>
          </a:solidFill>
        </p:spPr>
        <p:txBody>
          <a:bodyPr/>
          <a:lstStyle/>
          <a:p>
            <a:pPr eaLnBrk="1" hangingPunct="1"/>
            <a:r>
              <a:rPr lang="en-GB" sz="3200" smtClean="0">
                <a:latin typeface="Century Schoolbook"/>
              </a:rPr>
              <a:t>Internationalised student cohorts</a:t>
            </a:r>
          </a:p>
          <a:p>
            <a:pPr eaLnBrk="1" hangingPunct="1"/>
            <a:r>
              <a:rPr lang="en-GB" sz="3200" smtClean="0">
                <a:latin typeface="Century Schoolbook"/>
              </a:rPr>
              <a:t>International real-world scenarios</a:t>
            </a:r>
          </a:p>
        </p:txBody>
      </p:sp>
      <p:sp>
        <p:nvSpPr>
          <p:cNvPr id="79876" name="Text Box 4"/>
          <p:cNvSpPr txBox="1">
            <a:spLocks noChangeArrowheads="1"/>
          </p:cNvSpPr>
          <p:nvPr/>
        </p:nvSpPr>
        <p:spPr bwMode="auto">
          <a:xfrm>
            <a:off x="592138" y="3160713"/>
            <a:ext cx="8083550" cy="97155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i="1">
                <a:latin typeface="Arial" charset="0"/>
              </a:rPr>
              <a:t>“I really enjoyed this group….Our different cultural backgrounds and views really helped”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p:cNvPicPr>
            <a:picLocks noChangeAspect="1" noChangeArrowheads="1"/>
          </p:cNvPicPr>
          <p:nvPr/>
        </p:nvPicPr>
        <p:blipFill>
          <a:blip r:embed="rId3"/>
          <a:srcRect r="1962"/>
          <a:stretch>
            <a:fillRect/>
          </a:stretch>
        </p:blipFill>
        <p:spPr bwMode="auto">
          <a:xfrm>
            <a:off x="0" y="0"/>
            <a:ext cx="9144000" cy="6858000"/>
          </a:xfrm>
          <a:prstGeom prst="rect">
            <a:avLst/>
          </a:prstGeom>
          <a:noFill/>
          <a:ln w="9525">
            <a:noFill/>
            <a:miter lim="800000"/>
            <a:headEnd/>
            <a:tailEnd/>
          </a:ln>
        </p:spPr>
      </p:pic>
      <p:sp>
        <p:nvSpPr>
          <p:cNvPr id="69634"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Interdisciplinarity</a:t>
            </a:r>
            <a:endParaRPr lang="en-GB" sz="3400" cap="none" smtClean="0">
              <a:latin typeface="Century Schoolbook"/>
            </a:endParaRPr>
          </a:p>
        </p:txBody>
      </p:sp>
      <p:sp>
        <p:nvSpPr>
          <p:cNvPr id="69635" name="Content Placeholder 2"/>
          <p:cNvSpPr>
            <a:spLocks noGrp="1"/>
          </p:cNvSpPr>
          <p:nvPr>
            <p:ph sz="quarter" idx="4294967295"/>
          </p:nvPr>
        </p:nvSpPr>
        <p:spPr>
          <a:xfrm>
            <a:off x="468313" y="1125538"/>
            <a:ext cx="8291512" cy="1584325"/>
          </a:xfrm>
          <a:solidFill>
            <a:schemeClr val="bg1">
              <a:alpha val="70195"/>
            </a:schemeClr>
          </a:solidFill>
        </p:spPr>
        <p:txBody>
          <a:bodyPr/>
          <a:lstStyle/>
          <a:p>
            <a:pPr eaLnBrk="1" hangingPunct="1"/>
            <a:r>
              <a:rPr lang="en-GB" sz="2800" smtClean="0">
                <a:latin typeface="Century Schoolbook"/>
              </a:rPr>
              <a:t>Work with students from different programmes</a:t>
            </a:r>
          </a:p>
          <a:p>
            <a:pPr eaLnBrk="1" hangingPunct="1"/>
            <a:r>
              <a:rPr lang="en-GB" sz="2800" smtClean="0">
                <a:latin typeface="Century Schoolbook"/>
              </a:rPr>
              <a:t>Sustainability inherently interdisciplinary</a:t>
            </a:r>
          </a:p>
          <a:p>
            <a:pPr eaLnBrk="1" hangingPunct="1"/>
            <a:r>
              <a:rPr lang="en-GB" sz="2800" smtClean="0">
                <a:latin typeface="Century Schoolbook"/>
              </a:rPr>
              <a:t>Peer-learning</a:t>
            </a:r>
          </a:p>
        </p:txBody>
      </p:sp>
      <p:sp>
        <p:nvSpPr>
          <p:cNvPr id="81924" name="Text Box 4"/>
          <p:cNvSpPr txBox="1">
            <a:spLocks noChangeArrowheads="1"/>
          </p:cNvSpPr>
          <p:nvPr/>
        </p:nvSpPr>
        <p:spPr bwMode="auto">
          <a:xfrm>
            <a:off x="179388" y="2852738"/>
            <a:ext cx="8785225" cy="230822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“People on different courses all had different views on the issues, for example I took a more science-based approach to the answers, whereas people on the Environment and Sustainability course took a more legal and legislation approach.  So [as] a whole my breadth of knowledge was greatly expanded”</a:t>
            </a:r>
          </a:p>
        </p:txBody>
      </p:sp>
      <p:sp>
        <p:nvSpPr>
          <p:cNvPr id="81925" name="Text Box 5"/>
          <p:cNvSpPr txBox="1">
            <a:spLocks noChangeArrowheads="1"/>
          </p:cNvSpPr>
          <p:nvPr/>
        </p:nvSpPr>
        <p:spPr bwMode="auto">
          <a:xfrm>
            <a:off x="179388" y="5229225"/>
            <a:ext cx="87852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“Our group contained a good mixture of people with different backgrounds, skills and knowledge.  This created a good platform for discussion and allowed us to delegate tasks during the project that people were best able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71682"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Transformative education</a:t>
            </a:r>
            <a:endParaRPr lang="en-GB" sz="3800" cap="none" smtClean="0">
              <a:latin typeface="Century Schoolbook"/>
            </a:endParaRPr>
          </a:p>
        </p:txBody>
      </p:sp>
      <p:sp>
        <p:nvSpPr>
          <p:cNvPr id="71683" name="Rectangle 7"/>
          <p:cNvSpPr>
            <a:spLocks noGrp="1"/>
          </p:cNvSpPr>
          <p:nvPr>
            <p:ph type="body" idx="4294967295"/>
          </p:nvPr>
        </p:nvSpPr>
        <p:spPr>
          <a:xfrm>
            <a:off x="457200" y="1268413"/>
            <a:ext cx="8075613" cy="1728787"/>
          </a:xfrm>
          <a:solidFill>
            <a:schemeClr val="bg1">
              <a:alpha val="70195"/>
            </a:schemeClr>
          </a:solidFill>
        </p:spPr>
        <p:txBody>
          <a:bodyPr/>
          <a:lstStyle/>
          <a:p>
            <a:pPr eaLnBrk="1" hangingPunct="1"/>
            <a:r>
              <a:rPr lang="en-GB" sz="2800" smtClean="0">
                <a:latin typeface="Century Schoolbook"/>
              </a:rPr>
              <a:t>Learning to consider life through a ‘sustainability lens’ – appreciating the environmental, social and economic implications of our decisions and life choices</a:t>
            </a:r>
          </a:p>
        </p:txBody>
      </p:sp>
      <p:sp>
        <p:nvSpPr>
          <p:cNvPr id="86020" name="Text Box 4"/>
          <p:cNvSpPr txBox="1">
            <a:spLocks noChangeArrowheads="1"/>
          </p:cNvSpPr>
          <p:nvPr/>
        </p:nvSpPr>
        <p:spPr bwMode="auto">
          <a:xfrm>
            <a:off x="250825" y="3141663"/>
            <a:ext cx="8497888" cy="2251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“One of my biggest fears is that you go through the education system and you learn information but you never put it into the context of business.  I wasn’t interested in sustainability at all before starting and suddenly, now I love it.  It’s a case of I can see myself doing sustainability within a job and see myself going into a company and suddenly being able to put all my skills into practice and then implementing sustainability within that business”</a:t>
            </a:r>
          </a:p>
        </p:txBody>
      </p:sp>
      <p:sp>
        <p:nvSpPr>
          <p:cNvPr id="84997" name="Text Box 6"/>
          <p:cNvSpPr txBox="1">
            <a:spLocks noChangeArrowheads="1"/>
          </p:cNvSpPr>
          <p:nvPr/>
        </p:nvSpPr>
        <p:spPr bwMode="auto">
          <a:xfrm>
            <a:off x="735013" y="5537200"/>
            <a:ext cx="7150100" cy="727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“I didn’t believe as an individual I could make a difference but now I know that I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49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3730" name="Title 1"/>
          <p:cNvSpPr>
            <a:spLocks noGrp="1"/>
          </p:cNvSpPr>
          <p:nvPr>
            <p:ph type="title" idx="4294967295"/>
          </p:nvPr>
        </p:nvSpPr>
        <p:spPr bwMode="auto">
          <a:xfrm>
            <a:off x="0" y="549275"/>
            <a:ext cx="9144000" cy="706438"/>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Lifelong learning</a:t>
            </a:r>
            <a:endParaRPr lang="en-GB" sz="3800" cap="none" smtClean="0">
              <a:latin typeface="Century Schoolbook"/>
            </a:endParaRPr>
          </a:p>
        </p:txBody>
      </p:sp>
      <p:sp>
        <p:nvSpPr>
          <p:cNvPr id="73731" name="Rectangle 5"/>
          <p:cNvSpPr>
            <a:spLocks noGrp="1"/>
          </p:cNvSpPr>
          <p:nvPr>
            <p:ph type="body" idx="4294967295"/>
          </p:nvPr>
        </p:nvSpPr>
        <p:spPr>
          <a:xfrm>
            <a:off x="468313" y="1628775"/>
            <a:ext cx="7991475" cy="1368425"/>
          </a:xfrm>
          <a:solidFill>
            <a:schemeClr val="bg1">
              <a:alpha val="70195"/>
            </a:schemeClr>
          </a:solidFill>
        </p:spPr>
        <p:txBody>
          <a:bodyPr/>
          <a:lstStyle/>
          <a:p>
            <a:pPr eaLnBrk="1" hangingPunct="1"/>
            <a:r>
              <a:rPr lang="en-GB" smtClean="0">
                <a:latin typeface="Century Schoolbook"/>
              </a:rPr>
              <a:t>Becoming active rather than passive learners</a:t>
            </a:r>
          </a:p>
          <a:p>
            <a:pPr lvl="1" eaLnBrk="1" hangingPunct="1"/>
            <a:r>
              <a:rPr lang="en-GB" smtClean="0">
                <a:latin typeface="Century Schoolbook"/>
              </a:rPr>
              <a:t>Students define what they need to research</a:t>
            </a:r>
          </a:p>
          <a:p>
            <a:pPr eaLnBrk="1" hangingPunct="1"/>
            <a:r>
              <a:rPr lang="en-GB" smtClean="0">
                <a:latin typeface="Century Schoolbook"/>
              </a:rPr>
              <a:t>Learning HOW to learn</a:t>
            </a:r>
          </a:p>
        </p:txBody>
      </p:sp>
      <p:sp>
        <p:nvSpPr>
          <p:cNvPr id="73732" name="Text Box 4"/>
          <p:cNvSpPr txBox="1">
            <a:spLocks noChangeArrowheads="1"/>
          </p:cNvSpPr>
          <p:nvPr/>
        </p:nvSpPr>
        <p:spPr bwMode="auto">
          <a:xfrm>
            <a:off x="539750" y="3305175"/>
            <a:ext cx="7920038" cy="15779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400" i="1">
                <a:latin typeface="Arial" charset="0"/>
              </a:rPr>
              <a:t>“I think I am better at solving problems and creating solutions.  I have further developed my ability to research a topic by identifying what is relevant and the ways in which to find information””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000" b="1" cap="none" smtClean="0">
                <a:solidFill>
                  <a:srgbClr val="0070C0"/>
                </a:solidFill>
              </a:rPr>
              <a:t>Summary</a:t>
            </a:r>
          </a:p>
        </p:txBody>
      </p:sp>
      <p:sp>
        <p:nvSpPr>
          <p:cNvPr id="75778" name="Rectangle 3"/>
          <p:cNvSpPr>
            <a:spLocks noGrp="1"/>
          </p:cNvSpPr>
          <p:nvPr>
            <p:ph type="body" idx="4294967295"/>
          </p:nvPr>
        </p:nvSpPr>
        <p:spPr>
          <a:xfrm>
            <a:off x="611188" y="1557338"/>
            <a:ext cx="7467600" cy="4873625"/>
          </a:xfrm>
        </p:spPr>
        <p:txBody>
          <a:bodyPr/>
          <a:lstStyle/>
          <a:p>
            <a:pPr>
              <a:lnSpc>
                <a:spcPct val="90000"/>
              </a:lnSpc>
            </a:pPr>
            <a:r>
              <a:rPr lang="en-GB" sz="3200" b="1" smtClean="0">
                <a:solidFill>
                  <a:srgbClr val="0070C0"/>
                </a:solidFill>
              </a:rPr>
              <a:t>Enable students to be more effective in their future career:</a:t>
            </a:r>
          </a:p>
          <a:p>
            <a:pPr lvl="1">
              <a:lnSpc>
                <a:spcPct val="90000"/>
              </a:lnSpc>
            </a:pPr>
            <a:r>
              <a:rPr lang="en-GB" sz="2800" smtClean="0"/>
              <a:t>Working collaboratively with a diverse range of people</a:t>
            </a:r>
          </a:p>
          <a:p>
            <a:pPr lvl="1">
              <a:lnSpc>
                <a:spcPct val="90000"/>
              </a:lnSpc>
            </a:pPr>
            <a:r>
              <a:rPr lang="en-GB" sz="2800" smtClean="0"/>
              <a:t>Tackling projects where they have no prior knowledge</a:t>
            </a:r>
          </a:p>
          <a:p>
            <a:pPr lvl="1">
              <a:lnSpc>
                <a:spcPct val="90000"/>
              </a:lnSpc>
            </a:pPr>
            <a:r>
              <a:rPr lang="en-GB" sz="2800" smtClean="0"/>
              <a:t>Handling complexity and uncertainty</a:t>
            </a:r>
          </a:p>
          <a:p>
            <a:pPr lvl="1">
              <a:lnSpc>
                <a:spcPct val="90000"/>
              </a:lnSpc>
            </a:pPr>
            <a:r>
              <a:rPr lang="en-GB" sz="2800" smtClean="0"/>
              <a:t>Rigorous approach to researching, critically, analysing information sources</a:t>
            </a:r>
          </a:p>
          <a:p>
            <a:pPr lvl="1">
              <a:lnSpc>
                <a:spcPct val="90000"/>
              </a:lnSpc>
            </a:pPr>
            <a:r>
              <a:rPr lang="en-GB" sz="2800" smtClean="0"/>
              <a:t>Learn how to learn independently</a:t>
            </a:r>
          </a:p>
          <a:p>
            <a:pPr>
              <a:lnSpc>
                <a:spcPct val="90000"/>
              </a:lnSpc>
            </a:pPr>
            <a:endParaRPr lang="en-GB" sz="32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Skye December 2007 03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Rectangle 2"/>
          <p:cNvSpPr>
            <a:spLocks noGrp="1" noChangeArrowheads="1"/>
          </p:cNvSpPr>
          <p:nvPr>
            <p:ph type="title" idx="4294967295"/>
          </p:nvPr>
        </p:nvSpPr>
        <p:spPr>
          <a:xfrm>
            <a:off x="107950" y="188913"/>
            <a:ext cx="6705600" cy="850900"/>
          </a:xfrm>
        </p:spPr>
        <p:txBody>
          <a:bodyPr wrap="square" lIns="91440" tIns="45720" rIns="91440" bIns="45720" numCol="1" anchor="ctr" anchorCtr="0" compatLnSpc="1">
            <a:prstTxWarp prst="textNoShape">
              <a:avLst/>
            </a:prstTxWarp>
            <a:noAutofit/>
          </a:bodyPr>
          <a:lstStyle/>
          <a:p>
            <a:pPr eaLnBrk="1" hangingPunct="1">
              <a:defRPr/>
            </a:pPr>
            <a:r>
              <a:rPr lang="en-GB" sz="3800" b="1" i="1" cap="none" smtClean="0">
                <a:solidFill>
                  <a:srgbClr val="0070C0"/>
                </a:solidFill>
                <a:effectLst>
                  <a:outerShdw blurRad="38100" dist="38100" dir="2700000" algn="tl">
                    <a:srgbClr val="C0C0C0"/>
                  </a:outerShdw>
                </a:effectLst>
                <a:latin typeface="Comic Sans MS" pitchFamily="66" charset="0"/>
              </a:rPr>
              <a:t>Thank you!</a:t>
            </a:r>
          </a:p>
        </p:txBody>
      </p:sp>
      <p:sp>
        <p:nvSpPr>
          <p:cNvPr id="110596" name="Text Box 4"/>
          <p:cNvSpPr txBox="1">
            <a:spLocks noChangeArrowheads="1"/>
          </p:cNvSpPr>
          <p:nvPr/>
        </p:nvSpPr>
        <p:spPr bwMode="auto">
          <a:xfrm>
            <a:off x="250825" y="1341438"/>
            <a:ext cx="3259138" cy="560387"/>
          </a:xfrm>
          <a:prstGeom prst="rect">
            <a:avLst/>
          </a:prstGeom>
          <a:noFill/>
          <a:ln w="9525" algn="ctr">
            <a:noFill/>
            <a:miter lim="800000"/>
            <a:headEnd/>
            <a:tailEnd/>
          </a:ln>
        </p:spPr>
        <p:txBody>
          <a:bodyPr wrap="none">
            <a:spAutoFit/>
          </a:bodyPr>
          <a:lstStyle/>
          <a:p>
            <a:pPr marL="273050" indent="-273050">
              <a:lnSpc>
                <a:spcPct val="70000"/>
              </a:lnSpc>
              <a:spcBef>
                <a:spcPts val="600"/>
              </a:spcBef>
              <a:buClr>
                <a:schemeClr val="accent1"/>
              </a:buClr>
              <a:buSzPct val="70000"/>
              <a:buFont typeface="Wingdings" pitchFamily="2" charset="2"/>
              <a:buNone/>
            </a:pPr>
            <a:r>
              <a:rPr lang="en-GB" sz="4400" b="1">
                <a:solidFill>
                  <a:srgbClr val="0070C0"/>
                </a:solidFill>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0-#ppt_w/2"/>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p:cNvPicPr>
            <a:picLocks noChangeAspect="1" noChangeArrowheads="1"/>
          </p:cNvPicPr>
          <p:nvPr/>
        </p:nvPicPr>
        <p:blipFill>
          <a:blip r:embed="rId3"/>
          <a:srcRect l="24927" t="22408" r="27533" b="14598"/>
          <a:stretch>
            <a:fillRect/>
          </a:stretch>
        </p:blipFill>
        <p:spPr bwMode="auto">
          <a:xfrm>
            <a:off x="-36513" y="0"/>
            <a:ext cx="9180513" cy="6842125"/>
          </a:xfrm>
          <a:prstGeom prst="rect">
            <a:avLst/>
          </a:prstGeom>
          <a:noFill/>
          <a:ln w="9525" algn="ctr">
            <a:noFill/>
            <a:miter lim="800000"/>
            <a:headEnd/>
            <a:tailEnd/>
          </a:ln>
        </p:spPr>
      </p:pic>
      <p:sp>
        <p:nvSpPr>
          <p:cNvPr id="46081"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The ‘traditional’ PBL format</a:t>
            </a:r>
          </a:p>
        </p:txBody>
      </p:sp>
      <p:sp>
        <p:nvSpPr>
          <p:cNvPr id="47107" name="Content Placeholder 2"/>
          <p:cNvSpPr>
            <a:spLocks noGrp="1"/>
          </p:cNvSpPr>
          <p:nvPr>
            <p:ph sz="quarter" idx="4294967295"/>
          </p:nvPr>
        </p:nvSpPr>
        <p:spPr>
          <a:xfrm>
            <a:off x="179388" y="1341438"/>
            <a:ext cx="8675687" cy="1223962"/>
          </a:xfrm>
          <a:solidFill>
            <a:schemeClr val="bg1"/>
          </a:solidFill>
        </p:spPr>
        <p:txBody>
          <a:bodyPr/>
          <a:lstStyle/>
          <a:p>
            <a:pPr eaLnBrk="1" hangingPunct="1"/>
            <a:r>
              <a:rPr lang="en-GB" sz="3200" smtClean="0">
                <a:latin typeface="Calibri" pitchFamily="34" charset="0"/>
              </a:rPr>
              <a:t>Tutors do not deliver content through lectures</a:t>
            </a:r>
          </a:p>
          <a:p>
            <a:pPr eaLnBrk="1" hangingPunct="1"/>
            <a:r>
              <a:rPr lang="en-GB" sz="3200" smtClean="0">
                <a:latin typeface="Calibri" pitchFamily="34" charset="0"/>
              </a:rPr>
              <a:t>Tutors become ‘facilitators’ of group learning</a:t>
            </a:r>
          </a:p>
        </p:txBody>
      </p:sp>
      <p:sp>
        <p:nvSpPr>
          <p:cNvPr id="46083" name="Text Box 4"/>
          <p:cNvSpPr txBox="1">
            <a:spLocks noChangeArrowheads="1"/>
          </p:cNvSpPr>
          <p:nvPr/>
        </p:nvSpPr>
        <p:spPr bwMode="auto">
          <a:xfrm>
            <a:off x="827088" y="3940175"/>
            <a:ext cx="7077075" cy="2657475"/>
          </a:xfrm>
          <a:prstGeom prst="rect">
            <a:avLst/>
          </a:prstGeom>
          <a:solidFill>
            <a:srgbClr val="CCFFCC"/>
          </a:solidFill>
          <a:ln w="9525">
            <a:solidFill>
              <a:schemeClr val="accent1"/>
            </a:solidFill>
            <a:miter lim="800000"/>
            <a:headEnd/>
            <a:tailEnd/>
          </a:ln>
        </p:spPr>
        <p:txBody>
          <a:bodyPr>
            <a:spAutoFit/>
          </a:bodyPr>
          <a:lstStyle/>
          <a:p>
            <a:pPr algn="ctr"/>
            <a:r>
              <a:rPr lang="en-GB" sz="2400" i="1">
                <a:latin typeface="Arial" charset="0"/>
              </a:rPr>
              <a:t>“This module is more practical and so more useful than other modules.  Sitting in lectures you forget the information and only a few points stick in your mind.  You remember more from this module.  In this course we faced real problems, when you solve a problem you never forget how you solved the problem”</a:t>
            </a:r>
          </a:p>
        </p:txBody>
      </p:sp>
      <p:sp>
        <p:nvSpPr>
          <p:cNvPr id="46084" name="Text Box 5"/>
          <p:cNvSpPr txBox="1">
            <a:spLocks noChangeArrowheads="1"/>
          </p:cNvSpPr>
          <p:nvPr/>
        </p:nvSpPr>
        <p:spPr bwMode="auto">
          <a:xfrm>
            <a:off x="250825" y="2746375"/>
            <a:ext cx="8569325" cy="955675"/>
          </a:xfrm>
          <a:prstGeom prst="rect">
            <a:avLst/>
          </a:prstGeom>
          <a:solidFill>
            <a:schemeClr val="bg1"/>
          </a:solidFill>
          <a:ln w="9525">
            <a:solidFill>
              <a:schemeClr val="accent1"/>
            </a:solidFill>
            <a:miter lim="800000"/>
            <a:headEnd/>
            <a:tailEnd/>
          </a:ln>
        </p:spPr>
        <p:txBody>
          <a:bodyPr>
            <a:spAutoFit/>
          </a:bodyPr>
          <a:lstStyle/>
          <a:p>
            <a:pPr algn="ctr"/>
            <a:r>
              <a:rPr lang="en-GB" b="1">
                <a:latin typeface="Arial" charset="0"/>
              </a:rPr>
              <a:t>Tutors are learning enablers rather than knowledge givers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blinds(horizontal)">
                                      <p:cBhvr>
                                        <p:cTn id="15"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6083" grpId="0" animBg="1"/>
      <p:bldP spid="460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‘traditional’ PBL format (2)</a:t>
            </a:r>
          </a:p>
        </p:txBody>
      </p:sp>
      <p:sp>
        <p:nvSpPr>
          <p:cNvPr id="18434" name="Rectangle 6"/>
          <p:cNvSpPr>
            <a:spLocks noGrp="1"/>
          </p:cNvSpPr>
          <p:nvPr>
            <p:ph type="body" idx="4294967295"/>
          </p:nvPr>
        </p:nvSpPr>
        <p:spPr>
          <a:xfrm>
            <a:off x="1857375" y="1600200"/>
            <a:ext cx="7467600" cy="4873625"/>
          </a:xfrm>
        </p:spPr>
        <p:txBody>
          <a:bodyPr/>
          <a:lstStyle/>
          <a:p>
            <a:pPr eaLnBrk="1" hangingPunct="1"/>
            <a:r>
              <a:rPr lang="en-GB" sz="2800" smtClean="0">
                <a:latin typeface="Century Schoolbook"/>
              </a:rPr>
              <a:t>Groups of ~8-10 students</a:t>
            </a:r>
          </a:p>
          <a:p>
            <a:pPr eaLnBrk="1" hangingPunct="1"/>
            <a:r>
              <a:rPr lang="en-GB" sz="2800" smtClean="0">
                <a:latin typeface="Century Schoolbook"/>
              </a:rPr>
              <a:t>Each group has a trained facilitator (not necessarily a subject specialist)</a:t>
            </a:r>
          </a:p>
          <a:p>
            <a:pPr eaLnBrk="1" hangingPunct="1"/>
            <a:r>
              <a:rPr lang="en-GB" sz="2800" smtClean="0">
                <a:latin typeface="Century Schoolbook"/>
              </a:rPr>
              <a:t>Given problem/scenario/project brief – describing and outlining the problem</a:t>
            </a:r>
          </a:p>
          <a:p>
            <a:pPr eaLnBrk="1" hangingPunct="1"/>
            <a:r>
              <a:rPr lang="en-GB" sz="2800" smtClean="0">
                <a:latin typeface="Century Schoolbook"/>
              </a:rPr>
              <a:t>‘Wicked’ problems – open-ended, complex frameworks based around a specific topic</a:t>
            </a:r>
          </a:p>
          <a:p>
            <a:pPr eaLnBrk="1" hangingPunct="1"/>
            <a:r>
              <a:rPr lang="en-GB" sz="2800" smtClean="0">
                <a:latin typeface="Century Schoolbook"/>
              </a:rPr>
              <a:t>Regular meetings 1 or 2 a week with facilitator</a:t>
            </a:r>
          </a:p>
          <a:p>
            <a:pPr eaLnBrk="1" hangingPunct="1"/>
            <a:r>
              <a:rPr lang="en-GB" sz="2800" smtClean="0">
                <a:latin typeface="Century Schoolbook"/>
              </a:rPr>
              <a:t>May be assessed by exam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1"/>
          <p:cNvPicPr>
            <a:picLocks noChangeAspect="1" noChangeArrowheads="1"/>
          </p:cNvPicPr>
          <p:nvPr/>
        </p:nvPicPr>
        <p:blipFill>
          <a:blip r:embed="rId3"/>
          <a:srcRect l="35852" t="35001" r="36386" b="28276"/>
          <a:stretch>
            <a:fillRect/>
          </a:stretch>
        </p:blipFill>
        <p:spPr bwMode="auto">
          <a:xfrm>
            <a:off x="-73025" y="0"/>
            <a:ext cx="9217025" cy="6858000"/>
          </a:xfrm>
          <a:prstGeom prst="rect">
            <a:avLst/>
          </a:prstGeom>
          <a:noFill/>
          <a:ln w="9525" algn="ctr">
            <a:noFill/>
            <a:miter lim="800000"/>
            <a:headEnd/>
            <a:tailEnd/>
          </a:ln>
        </p:spPr>
      </p:pic>
      <p:sp>
        <p:nvSpPr>
          <p:cNvPr id="20482" name="Title 1"/>
          <p:cNvSpPr>
            <a:spLocks noGrp="1"/>
          </p:cNvSpPr>
          <p:nvPr>
            <p:ph type="title" idx="4294967295"/>
          </p:nvPr>
        </p:nvSpPr>
        <p:spPr bwMode="auto">
          <a:xfrm>
            <a:off x="0" y="115888"/>
            <a:ext cx="9144000" cy="77787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The ‘traditional’ PBL process</a:t>
            </a:r>
          </a:p>
        </p:txBody>
      </p:sp>
      <p:sp>
        <p:nvSpPr>
          <p:cNvPr id="20483" name="Text Box 5"/>
          <p:cNvSpPr txBox="1">
            <a:spLocks noChangeArrowheads="1"/>
          </p:cNvSpPr>
          <p:nvPr/>
        </p:nvSpPr>
        <p:spPr bwMode="auto">
          <a:xfrm>
            <a:off x="1403350" y="981075"/>
            <a:ext cx="6035675" cy="376238"/>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1) Highlight and clarify unfamiliar terms and concepts</a:t>
            </a:r>
          </a:p>
        </p:txBody>
      </p:sp>
      <p:sp>
        <p:nvSpPr>
          <p:cNvPr id="50184" name="Text Box 11"/>
          <p:cNvSpPr txBox="1">
            <a:spLocks noChangeArrowheads="1"/>
          </p:cNvSpPr>
          <p:nvPr/>
        </p:nvSpPr>
        <p:spPr bwMode="auto">
          <a:xfrm>
            <a:off x="323850" y="5661025"/>
            <a:ext cx="3590925"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Student roles – chair, scribe</a:t>
            </a:r>
          </a:p>
        </p:txBody>
      </p:sp>
      <p:sp>
        <p:nvSpPr>
          <p:cNvPr id="50185" name="Text Box 12"/>
          <p:cNvSpPr txBox="1">
            <a:spLocks noChangeArrowheads="1"/>
          </p:cNvSpPr>
          <p:nvPr/>
        </p:nvSpPr>
        <p:spPr bwMode="auto">
          <a:xfrm>
            <a:off x="323850" y="6237288"/>
            <a:ext cx="7862888"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Facilitator adds information, ensures group process is effective</a:t>
            </a:r>
          </a:p>
        </p:txBody>
      </p:sp>
      <p:grpSp>
        <p:nvGrpSpPr>
          <p:cNvPr id="50192" name="Group 16"/>
          <p:cNvGrpSpPr>
            <a:grpSpLocks/>
          </p:cNvGrpSpPr>
          <p:nvPr/>
        </p:nvGrpSpPr>
        <p:grpSpPr bwMode="auto">
          <a:xfrm>
            <a:off x="900113" y="1341438"/>
            <a:ext cx="7013575" cy="736600"/>
            <a:chOff x="567" y="844"/>
            <a:chExt cx="4418" cy="464"/>
          </a:xfrm>
        </p:grpSpPr>
        <p:sp>
          <p:nvSpPr>
            <p:cNvPr id="20499" name="Text Box 6"/>
            <p:cNvSpPr txBox="1">
              <a:spLocks noChangeArrowheads="1"/>
            </p:cNvSpPr>
            <p:nvPr/>
          </p:nvSpPr>
          <p:spPr bwMode="auto">
            <a:xfrm>
              <a:off x="567" y="1071"/>
              <a:ext cx="4418" cy="237"/>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2) Define the nature of the problems and issues for exploration</a:t>
              </a:r>
            </a:p>
          </p:txBody>
        </p:sp>
        <p:sp>
          <p:nvSpPr>
            <p:cNvPr id="20500" name="Line 11"/>
            <p:cNvSpPr>
              <a:spLocks noChangeShapeType="1"/>
            </p:cNvSpPr>
            <p:nvPr/>
          </p:nvSpPr>
          <p:spPr bwMode="auto">
            <a:xfrm>
              <a:off x="2653" y="84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3" name="Group 17"/>
          <p:cNvGrpSpPr>
            <a:grpSpLocks/>
          </p:cNvGrpSpPr>
          <p:nvPr/>
        </p:nvGrpSpPr>
        <p:grpSpPr bwMode="auto">
          <a:xfrm>
            <a:off x="468313" y="2060575"/>
            <a:ext cx="7848600" cy="1011238"/>
            <a:chOff x="295" y="1298"/>
            <a:chExt cx="4944" cy="637"/>
          </a:xfrm>
        </p:grpSpPr>
        <p:sp>
          <p:nvSpPr>
            <p:cNvPr id="20497" name="Text Box 7"/>
            <p:cNvSpPr txBox="1">
              <a:spLocks noChangeArrowheads="1"/>
            </p:cNvSpPr>
            <p:nvPr/>
          </p:nvSpPr>
          <p:spPr bwMode="auto">
            <a:xfrm>
              <a:off x="295" y="1525"/>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3) Analyse and brainstorm the scenario by sharing group knowledge and experience</a:t>
              </a:r>
            </a:p>
          </p:txBody>
        </p:sp>
        <p:sp>
          <p:nvSpPr>
            <p:cNvPr id="20498" name="Line 12"/>
            <p:cNvSpPr>
              <a:spLocks noChangeShapeType="1"/>
            </p:cNvSpPr>
            <p:nvPr/>
          </p:nvSpPr>
          <p:spPr bwMode="auto">
            <a:xfrm>
              <a:off x="2653" y="1298"/>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4" name="Group 18"/>
          <p:cNvGrpSpPr>
            <a:grpSpLocks/>
          </p:cNvGrpSpPr>
          <p:nvPr/>
        </p:nvGrpSpPr>
        <p:grpSpPr bwMode="auto">
          <a:xfrm>
            <a:off x="468313" y="3068638"/>
            <a:ext cx="7848600" cy="735012"/>
            <a:chOff x="295" y="1934"/>
            <a:chExt cx="4944" cy="463"/>
          </a:xfrm>
        </p:grpSpPr>
        <p:sp>
          <p:nvSpPr>
            <p:cNvPr id="20495" name="Text Box 8"/>
            <p:cNvSpPr txBox="1">
              <a:spLocks noChangeArrowheads="1"/>
            </p:cNvSpPr>
            <p:nvPr/>
          </p:nvSpPr>
          <p:spPr bwMode="auto">
            <a:xfrm>
              <a:off x="295" y="2160"/>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4) Formulate learning objectives for further research</a:t>
              </a:r>
            </a:p>
          </p:txBody>
        </p:sp>
        <p:sp>
          <p:nvSpPr>
            <p:cNvPr id="20496" name="Line 13"/>
            <p:cNvSpPr>
              <a:spLocks noChangeShapeType="1"/>
            </p:cNvSpPr>
            <p:nvPr/>
          </p:nvSpPr>
          <p:spPr bwMode="auto">
            <a:xfrm>
              <a:off x="2653" y="193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5" name="Group 19"/>
          <p:cNvGrpSpPr>
            <a:grpSpLocks/>
          </p:cNvGrpSpPr>
          <p:nvPr/>
        </p:nvGrpSpPr>
        <p:grpSpPr bwMode="auto">
          <a:xfrm>
            <a:off x="468313" y="3789363"/>
            <a:ext cx="7848600" cy="1006475"/>
            <a:chOff x="295" y="2390"/>
            <a:chExt cx="4944" cy="634"/>
          </a:xfrm>
        </p:grpSpPr>
        <p:sp>
          <p:nvSpPr>
            <p:cNvPr id="20493" name="Text Box 9"/>
            <p:cNvSpPr txBox="1">
              <a:spLocks noChangeArrowheads="1"/>
            </p:cNvSpPr>
            <p:nvPr/>
          </p:nvSpPr>
          <p:spPr bwMode="auto">
            <a:xfrm>
              <a:off x="295" y="2614"/>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5) Between group sessions self-directed learning based on the  agreed learning objectives</a:t>
              </a:r>
            </a:p>
          </p:txBody>
        </p:sp>
        <p:sp>
          <p:nvSpPr>
            <p:cNvPr id="20494" name="Line 14"/>
            <p:cNvSpPr>
              <a:spLocks noChangeShapeType="1"/>
            </p:cNvSpPr>
            <p:nvPr/>
          </p:nvSpPr>
          <p:spPr bwMode="auto">
            <a:xfrm>
              <a:off x="2653" y="2390"/>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6" name="Group 20"/>
          <p:cNvGrpSpPr>
            <a:grpSpLocks/>
          </p:cNvGrpSpPr>
          <p:nvPr/>
        </p:nvGrpSpPr>
        <p:grpSpPr bwMode="auto">
          <a:xfrm>
            <a:off x="395288" y="4797425"/>
            <a:ext cx="7848600" cy="715963"/>
            <a:chOff x="249" y="3035"/>
            <a:chExt cx="4944" cy="451"/>
          </a:xfrm>
        </p:grpSpPr>
        <p:sp>
          <p:nvSpPr>
            <p:cNvPr id="20491" name="Text Box 10"/>
            <p:cNvSpPr txBox="1">
              <a:spLocks noChangeArrowheads="1"/>
            </p:cNvSpPr>
            <p:nvPr/>
          </p:nvSpPr>
          <p:spPr bwMode="auto">
            <a:xfrm>
              <a:off x="249" y="3249"/>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6) Subsequent group sessions – sharing of private study</a:t>
              </a:r>
            </a:p>
          </p:txBody>
        </p:sp>
        <p:sp>
          <p:nvSpPr>
            <p:cNvPr id="20492" name="Line 15"/>
            <p:cNvSpPr>
              <a:spLocks noChangeShapeType="1"/>
            </p:cNvSpPr>
            <p:nvPr/>
          </p:nvSpPr>
          <p:spPr bwMode="auto">
            <a:xfrm>
              <a:off x="2653" y="3035"/>
              <a:ext cx="0" cy="227"/>
            </a:xfrm>
            <a:prstGeom prst="line">
              <a:avLst/>
            </a:prstGeom>
            <a:noFill/>
            <a:ln w="635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p:cNvPicPr>
            <a:picLocks noChangeAspect="1" noChangeArrowheads="1"/>
          </p:cNvPicPr>
          <p:nvPr/>
        </p:nvPicPr>
        <p:blipFill>
          <a:blip r:embed="rId3"/>
          <a:srcRect l="20868" t="21542" r="29132" b="11790"/>
          <a:stretch>
            <a:fillRect/>
          </a:stretch>
        </p:blipFill>
        <p:spPr bwMode="auto">
          <a:xfrm>
            <a:off x="0" y="0"/>
            <a:ext cx="9144000" cy="6858000"/>
          </a:xfrm>
          <a:prstGeom prst="rect">
            <a:avLst/>
          </a:prstGeom>
          <a:noFill/>
          <a:ln w="9525" algn="ctr">
            <a:noFill/>
            <a:miter lim="800000"/>
            <a:headEnd/>
            <a:tailEnd/>
          </a:ln>
        </p:spPr>
      </p:pic>
      <p:sp>
        <p:nvSpPr>
          <p:cNvPr id="52225"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000" b="1" cap="none" smtClean="0">
                <a:solidFill>
                  <a:srgbClr val="0070C0"/>
                </a:solidFill>
                <a:latin typeface="Calibri" pitchFamily="34" charset="0"/>
              </a:rPr>
              <a:t>Example from medical education</a:t>
            </a:r>
          </a:p>
        </p:txBody>
      </p:sp>
      <p:sp>
        <p:nvSpPr>
          <p:cNvPr id="22531" name="Rectangle 3"/>
          <p:cNvSpPr>
            <a:spLocks noGrp="1"/>
          </p:cNvSpPr>
          <p:nvPr>
            <p:ph type="body" idx="4294967295"/>
          </p:nvPr>
        </p:nvSpPr>
        <p:spPr>
          <a:xfrm>
            <a:off x="468313" y="1052513"/>
            <a:ext cx="7931150" cy="1655762"/>
          </a:xfrm>
          <a:solidFill>
            <a:schemeClr val="bg1">
              <a:alpha val="70195"/>
            </a:schemeClr>
          </a:solidFill>
        </p:spPr>
        <p:txBody>
          <a:bodyPr/>
          <a:lstStyle/>
          <a:p>
            <a:pPr eaLnBrk="1" hangingPunct="1"/>
            <a:r>
              <a:rPr lang="en-GB" smtClean="0">
                <a:latin typeface="Century Schoolbook"/>
              </a:rPr>
              <a:t>Scenario based around a patient expressing the symptoms of appendicitis</a:t>
            </a:r>
          </a:p>
          <a:p>
            <a:pPr lvl="1" eaLnBrk="1" hangingPunct="1"/>
            <a:r>
              <a:rPr lang="en-GB" smtClean="0">
                <a:latin typeface="Century Schoolbook"/>
              </a:rPr>
              <a:t>Narrative background information about the patient</a:t>
            </a:r>
          </a:p>
          <a:p>
            <a:pPr lvl="1" eaLnBrk="1" hangingPunct="1"/>
            <a:r>
              <a:rPr lang="en-GB" smtClean="0">
                <a:latin typeface="Century Schoolbook"/>
              </a:rPr>
              <a:t>Narrative revealed bit-by-bit, discussion after each section</a:t>
            </a:r>
          </a:p>
        </p:txBody>
      </p:sp>
      <p:sp>
        <p:nvSpPr>
          <p:cNvPr id="52227" name="Text Box 4"/>
          <p:cNvSpPr txBox="1">
            <a:spLocks noChangeArrowheads="1"/>
          </p:cNvSpPr>
          <p:nvPr/>
        </p:nvSpPr>
        <p:spPr bwMode="auto">
          <a:xfrm>
            <a:off x="250825" y="5084763"/>
            <a:ext cx="6375400"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Discussion of research reinforces learning</a:t>
            </a:r>
          </a:p>
        </p:txBody>
      </p:sp>
      <p:sp>
        <p:nvSpPr>
          <p:cNvPr id="52228" name="Text Box 5"/>
          <p:cNvSpPr txBox="1">
            <a:spLocks noChangeArrowheads="1"/>
          </p:cNvSpPr>
          <p:nvPr/>
        </p:nvSpPr>
        <p:spPr bwMode="auto">
          <a:xfrm>
            <a:off x="3708400" y="5661025"/>
            <a:ext cx="5240338"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Process analogous to </a:t>
            </a:r>
            <a:r>
              <a:rPr lang="en-GB" sz="2400" b="1" i="1">
                <a:latin typeface="Arial" charset="0"/>
              </a:rPr>
              <a:t>real </a:t>
            </a:r>
            <a:r>
              <a:rPr lang="en-GB" sz="2400" b="1">
                <a:latin typeface="Arial" charset="0"/>
              </a:rPr>
              <a:t>practice</a:t>
            </a:r>
          </a:p>
        </p:txBody>
      </p:sp>
      <p:sp>
        <p:nvSpPr>
          <p:cNvPr id="52231" name="Rectangle 3"/>
          <p:cNvSpPr>
            <a:spLocks/>
          </p:cNvSpPr>
          <p:nvPr/>
        </p:nvSpPr>
        <p:spPr bwMode="auto">
          <a:xfrm>
            <a:off x="457200" y="2854325"/>
            <a:ext cx="7931150" cy="2159000"/>
          </a:xfrm>
          <a:prstGeom prst="rect">
            <a:avLst/>
          </a:prstGeom>
          <a:solidFill>
            <a:schemeClr val="bg1">
              <a:alpha val="70195"/>
            </a:schemeClr>
          </a:solid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en-GB" sz="2400"/>
              <a:t>Agree learning objectives</a:t>
            </a:r>
          </a:p>
          <a:p>
            <a:pPr marL="273050" indent="-273050">
              <a:spcBef>
                <a:spcPts val="600"/>
              </a:spcBef>
              <a:buClr>
                <a:schemeClr val="accent1"/>
              </a:buClr>
              <a:buSzPct val="70000"/>
              <a:buFont typeface="Wingdings" pitchFamily="2" charset="2"/>
              <a:buChar char=""/>
            </a:pPr>
            <a:r>
              <a:rPr lang="en-GB" sz="2400"/>
              <a:t>Research – </a:t>
            </a:r>
            <a:r>
              <a:rPr lang="en-GB" sz="2400" b="1" i="1"/>
              <a:t>all</a:t>
            </a:r>
            <a:r>
              <a:rPr lang="en-GB" sz="2400"/>
              <a:t> students cover </a:t>
            </a:r>
            <a:r>
              <a:rPr lang="en-GB" sz="2400" b="1" i="1"/>
              <a:t>all </a:t>
            </a:r>
            <a:r>
              <a:rPr lang="en-GB" sz="2400"/>
              <a:t>learning objectives</a:t>
            </a:r>
          </a:p>
          <a:p>
            <a:pPr marL="639763" lvl="1" indent="-273050">
              <a:spcBef>
                <a:spcPct val="20000"/>
              </a:spcBef>
              <a:buClr>
                <a:schemeClr val="accent1"/>
              </a:buClr>
              <a:buSzPct val="80000"/>
              <a:buFont typeface="Wingdings 2" pitchFamily="18" charset="2"/>
              <a:buChar char=""/>
            </a:pPr>
            <a:r>
              <a:rPr lang="en-GB" sz="2100"/>
              <a:t>Background to disease</a:t>
            </a:r>
          </a:p>
          <a:p>
            <a:pPr marL="639763" lvl="1" indent="-273050">
              <a:spcBef>
                <a:spcPct val="20000"/>
              </a:spcBef>
              <a:buClr>
                <a:schemeClr val="accent1"/>
              </a:buClr>
              <a:buSzPct val="80000"/>
              <a:buFont typeface="Wingdings 2" pitchFamily="18" charset="2"/>
              <a:buChar char=""/>
            </a:pPr>
            <a:r>
              <a:rPr lang="en-GB" sz="2100"/>
              <a:t>Other possible explanations for the symptoms</a:t>
            </a:r>
          </a:p>
          <a:p>
            <a:pPr marL="639763" lvl="1" indent="-273050">
              <a:spcBef>
                <a:spcPct val="20000"/>
              </a:spcBef>
              <a:buClr>
                <a:schemeClr val="accent1"/>
              </a:buClr>
              <a:buSzPct val="80000"/>
              <a:buFont typeface="Wingdings 2" pitchFamily="18" charset="2"/>
              <a:buChar char=""/>
            </a:pPr>
            <a:r>
              <a:rPr lang="en-GB" sz="2100"/>
              <a:t>How to proceed with diagnosis and treatment</a:t>
            </a:r>
          </a:p>
        </p:txBody>
      </p:sp>
      <p:sp>
        <p:nvSpPr>
          <p:cNvPr id="106504" name="Text Box 8"/>
          <p:cNvSpPr txBox="1">
            <a:spLocks noChangeArrowheads="1"/>
          </p:cNvSpPr>
          <p:nvPr/>
        </p:nvSpPr>
        <p:spPr bwMode="auto">
          <a:xfrm>
            <a:off x="539750" y="6092825"/>
            <a:ext cx="3405188" cy="550863"/>
          </a:xfrm>
          <a:prstGeom prst="rect">
            <a:avLst/>
          </a:prstGeom>
          <a:solidFill>
            <a:schemeClr val="bg1"/>
          </a:solidFill>
          <a:ln w="31750">
            <a:solidFill>
              <a:srgbClr val="FF0000"/>
            </a:solidFill>
            <a:miter lim="800000"/>
            <a:headEnd/>
            <a:tailEnd/>
          </a:ln>
        </p:spPr>
        <p:txBody>
          <a:bodyPr wrap="none">
            <a:spAutoFit/>
          </a:bodyPr>
          <a:lstStyle/>
          <a:p>
            <a:r>
              <a:rPr lang="en-GB" b="1">
                <a:solidFill>
                  <a:srgbClr val="CC3300"/>
                </a:solidFill>
              </a:rPr>
              <a:t>Assessed by exam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P spid="52231" grpId="0" animBg="1"/>
      <p:bldP spid="1065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role of the facilitator</a:t>
            </a:r>
          </a:p>
        </p:txBody>
      </p:sp>
      <p:sp>
        <p:nvSpPr>
          <p:cNvPr id="24578" name="Rectangle 3"/>
          <p:cNvSpPr>
            <a:spLocks noGrp="1"/>
          </p:cNvSpPr>
          <p:nvPr>
            <p:ph type="body" idx="4294967295"/>
          </p:nvPr>
        </p:nvSpPr>
        <p:spPr>
          <a:xfrm>
            <a:off x="457200" y="1600200"/>
            <a:ext cx="8147050" cy="4873625"/>
          </a:xfrm>
        </p:spPr>
        <p:txBody>
          <a:bodyPr/>
          <a:lstStyle/>
          <a:p>
            <a:pPr eaLnBrk="1" hangingPunct="1"/>
            <a:r>
              <a:rPr lang="en-GB" sz="2800" b="1" smtClean="0">
                <a:latin typeface="Century Schoolbook"/>
              </a:rPr>
              <a:t>Facilitate group process and PBL learning environment</a:t>
            </a:r>
          </a:p>
          <a:p>
            <a:pPr eaLnBrk="1" hangingPunct="1"/>
            <a:r>
              <a:rPr lang="en-GB" sz="2800" b="1" smtClean="0">
                <a:latin typeface="Century Schoolbook"/>
              </a:rPr>
              <a:t>Monitor attendance</a:t>
            </a:r>
          </a:p>
          <a:p>
            <a:pPr eaLnBrk="1" hangingPunct="1"/>
            <a:r>
              <a:rPr lang="en-GB" sz="2800" b="1" smtClean="0">
                <a:latin typeface="Century Schoolbook"/>
              </a:rPr>
              <a:t>Monitor and steer student discussions</a:t>
            </a:r>
          </a:p>
          <a:p>
            <a:pPr eaLnBrk="1" hangingPunct="1"/>
            <a:r>
              <a:rPr lang="en-GB" sz="2800" b="1" smtClean="0">
                <a:latin typeface="Century Schoolbook"/>
              </a:rPr>
              <a:t>Has background information and is familiar with the case study</a:t>
            </a:r>
          </a:p>
          <a:p>
            <a:pPr eaLnBrk="1" hangingPunct="1"/>
            <a:r>
              <a:rPr lang="en-GB" sz="2800" b="1" smtClean="0">
                <a:latin typeface="Century Schoolbook"/>
              </a:rPr>
              <a:t>Add guidance and data as need is identified but not definitive answers</a:t>
            </a:r>
          </a:p>
          <a:p>
            <a:pPr eaLnBrk="1" hangingPunct="1"/>
            <a:r>
              <a:rPr lang="en-GB" sz="2800" b="1" smtClean="0">
                <a:latin typeface="Century Schoolbook"/>
              </a:rPr>
              <a:t>Steers towards learning objectives if key areas are being missed</a:t>
            </a:r>
          </a:p>
          <a:p>
            <a:pPr eaLnBrk="1" hangingPunct="1"/>
            <a:endParaRPr lang="en-GB" sz="2800" b="1" smtClean="0">
              <a:latin typeface="Century Schoolbook"/>
            </a:endParaRPr>
          </a:p>
        </p:txBody>
      </p:sp>
      <p:sp>
        <p:nvSpPr>
          <p:cNvPr id="54275" name="Text Box 4"/>
          <p:cNvSpPr txBox="1">
            <a:spLocks noChangeArrowheads="1"/>
          </p:cNvSpPr>
          <p:nvPr/>
        </p:nvSpPr>
        <p:spPr bwMode="auto">
          <a:xfrm rot="-1525518">
            <a:off x="1476375" y="3141663"/>
            <a:ext cx="5589588" cy="1565275"/>
          </a:xfrm>
          <a:prstGeom prst="rect">
            <a:avLst/>
          </a:prstGeom>
          <a:solidFill>
            <a:schemeClr val="bg1"/>
          </a:solidFill>
          <a:ln w="9525">
            <a:solidFill>
              <a:schemeClr val="tx1"/>
            </a:solidFill>
            <a:miter lim="800000"/>
            <a:headEnd/>
            <a:tailEnd/>
          </a:ln>
        </p:spPr>
        <p:txBody>
          <a:bodyPr wrap="none">
            <a:spAutoFit/>
          </a:bodyPr>
          <a:lstStyle/>
          <a:p>
            <a:r>
              <a:rPr lang="en-GB" sz="4800" b="1">
                <a:solidFill>
                  <a:schemeClr val="accent1"/>
                </a:solidFill>
                <a:latin typeface="Arial" charset="0"/>
              </a:rPr>
              <a:t>Staff (and room) </a:t>
            </a:r>
          </a:p>
          <a:p>
            <a:r>
              <a:rPr lang="en-GB" sz="4800" b="1">
                <a:solidFill>
                  <a:schemeClr val="accent1"/>
                </a:solidFill>
                <a:latin typeface="Arial" charset="0"/>
              </a:rPr>
              <a:t>resource intensive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C:\Documents and Settings\Zoe\Local Settings\Temporary Internet Files\Content.IE5\KY23HOSG\MC900304299[1].wmf"/>
          <p:cNvPicPr>
            <a:picLocks noChangeAspect="1" noChangeArrowheads="1"/>
          </p:cNvPicPr>
          <p:nvPr/>
        </p:nvPicPr>
        <p:blipFill>
          <a:blip r:embed="rId2"/>
          <a:srcRect/>
          <a:stretch>
            <a:fillRect/>
          </a:stretch>
        </p:blipFill>
        <p:spPr bwMode="auto">
          <a:xfrm>
            <a:off x="6372225" y="2708275"/>
            <a:ext cx="2316163" cy="1100138"/>
          </a:xfrm>
          <a:prstGeom prst="rect">
            <a:avLst/>
          </a:prstGeom>
          <a:solidFill>
            <a:schemeClr val="bg1"/>
          </a:solidFill>
          <a:ln w="9525">
            <a:noFill/>
            <a:miter lim="800000"/>
            <a:headEnd/>
            <a:tailEnd/>
          </a:ln>
        </p:spPr>
      </p:pic>
      <p:sp>
        <p:nvSpPr>
          <p:cNvPr id="26626" name="Text Box 3"/>
          <p:cNvSpPr txBox="1">
            <a:spLocks noChangeArrowheads="1"/>
          </p:cNvSpPr>
          <p:nvPr/>
        </p:nvSpPr>
        <p:spPr bwMode="auto">
          <a:xfrm>
            <a:off x="2268538" y="765175"/>
            <a:ext cx="6069012" cy="2227263"/>
          </a:xfrm>
          <a:prstGeom prst="rect">
            <a:avLst/>
          </a:prstGeom>
          <a:noFill/>
          <a:ln w="9525">
            <a:noFill/>
            <a:miter lim="800000"/>
            <a:headEnd/>
            <a:tailEnd/>
          </a:ln>
        </p:spPr>
        <p:txBody>
          <a:bodyPr>
            <a:spAutoFit/>
          </a:bodyPr>
          <a:lstStyle/>
          <a:p>
            <a:r>
              <a:rPr lang="en-GB" b="1"/>
              <a:t>Any experiences of delivering through PBL?</a:t>
            </a:r>
          </a:p>
          <a:p>
            <a:endParaRPr lang="en-GB" b="1"/>
          </a:p>
          <a:p>
            <a:r>
              <a:rPr lang="en-GB" b="1"/>
              <a:t>What were the positives? Negatives?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
        <a:ea typeface=""/>
        <a:cs typeface=""/>
      </a:majorFont>
      <a:minorFont>
        <a:latin typeface=""/>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Oriel</Template>
  <TotalTime>1722</TotalTime>
  <Words>2543</Words>
  <Application>Microsoft Office PowerPoint</Application>
  <PresentationFormat>On-screen Show (4:3)</PresentationFormat>
  <Paragraphs>297</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Oriel</vt:lpstr>
      <vt:lpstr>Developing Graduate Attributes Through The Sustainability Agenda And Problem-based Learning</vt:lpstr>
      <vt:lpstr>PROBLEM-BASED LEARNING IN A CHANGING HIGHER EDUCATION ENVIRONMENT</vt:lpstr>
      <vt:lpstr>INTRODUCING TRADITIONAL vs ‘HYBRID’ PROBLEM-BASED LEARNING </vt:lpstr>
      <vt:lpstr>The ‘traditional’ PBL format</vt:lpstr>
      <vt:lpstr>The ‘traditional’ PBL format (2)</vt:lpstr>
      <vt:lpstr>The ‘traditional’ PBL process</vt:lpstr>
      <vt:lpstr>Example from medical education</vt:lpstr>
      <vt:lpstr>The role of the facilitator</vt:lpstr>
      <vt:lpstr>PowerPoint Presentation</vt:lpstr>
      <vt:lpstr>So what is ‘Hybrid’ PBL?</vt:lpstr>
      <vt:lpstr>How does ‘Hybrid’ and traditional PBL compare?</vt:lpstr>
      <vt:lpstr>Greening Business-Keele University</vt:lpstr>
      <vt:lpstr>Example Scenarios</vt:lpstr>
      <vt:lpstr>PowerPoint Presentation</vt:lpstr>
      <vt:lpstr>PowerPoint Presentation</vt:lpstr>
      <vt:lpstr>Developing Graduate Attributes through PBL</vt:lpstr>
      <vt:lpstr>So what are Graduate Attributes?</vt:lpstr>
      <vt:lpstr>PowerPoint Presentation</vt:lpstr>
      <vt:lpstr>Key areas….</vt:lpstr>
      <vt:lpstr>PowerPoint Presentation</vt:lpstr>
      <vt:lpstr>Delivering Education for Sustainable Development (ESD) through PBL</vt:lpstr>
      <vt:lpstr>PowerPoint Presentation</vt:lpstr>
      <vt:lpstr>ESD/EfS is transformative learning</vt:lpstr>
      <vt:lpstr>International drivers for ESD</vt:lpstr>
      <vt:lpstr>National drivers…</vt:lpstr>
      <vt:lpstr>The student demand</vt:lpstr>
      <vt:lpstr>Universities and the green economy: graduates for the future</vt:lpstr>
      <vt:lpstr>SO, WHY USE PROBLEM-BASED LEARNING FOR SUSTAINABILITY EDUCATION? </vt:lpstr>
      <vt:lpstr>PowerPoint Presentation</vt:lpstr>
      <vt:lpstr>PowerPoint Presentation</vt:lpstr>
      <vt:lpstr>Employability and professionalism</vt:lpstr>
      <vt:lpstr>Employability and professionalism</vt:lpstr>
      <vt:lpstr>Internationalisation</vt:lpstr>
      <vt:lpstr>Interdisciplinarity</vt:lpstr>
      <vt:lpstr>Transformative education</vt:lpstr>
      <vt:lpstr>Lifelong learning</vt:lpstr>
      <vt:lpstr>Summary</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Graduate Attributes through the Sustainability Agenda and Problem-Based Learning</dc:title>
  <dc:creator>Sophie-pops</dc:creator>
  <cp:lastModifiedBy>Sophie Bessant</cp:lastModifiedBy>
  <cp:revision>181</cp:revision>
  <dcterms:created xsi:type="dcterms:W3CDTF">2012-11-19T10:26:20Z</dcterms:created>
  <dcterms:modified xsi:type="dcterms:W3CDTF">2013-07-17T15:44:48Z</dcterms:modified>
</cp:coreProperties>
</file>